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6" r:id="rId4"/>
  </p:sldMasterIdLst>
  <p:notesMasterIdLst>
    <p:notesMasterId r:id="rId27"/>
  </p:notesMasterIdLst>
  <p:handoutMasterIdLst>
    <p:handoutMasterId r:id="rId28"/>
  </p:handoutMasterIdLst>
  <p:sldIdLst>
    <p:sldId id="256" r:id="rId5"/>
    <p:sldId id="292" r:id="rId6"/>
    <p:sldId id="308" r:id="rId7"/>
    <p:sldId id="291" r:id="rId8"/>
    <p:sldId id="295" r:id="rId9"/>
    <p:sldId id="303" r:id="rId10"/>
    <p:sldId id="289" r:id="rId11"/>
    <p:sldId id="276" r:id="rId12"/>
    <p:sldId id="302" r:id="rId13"/>
    <p:sldId id="296" r:id="rId14"/>
    <p:sldId id="297" r:id="rId15"/>
    <p:sldId id="304" r:id="rId16"/>
    <p:sldId id="298" r:id="rId17"/>
    <p:sldId id="299" r:id="rId18"/>
    <p:sldId id="305" r:id="rId19"/>
    <p:sldId id="306" r:id="rId20"/>
    <p:sldId id="278" r:id="rId21"/>
    <p:sldId id="288" r:id="rId22"/>
    <p:sldId id="294" r:id="rId23"/>
    <p:sldId id="301" r:id="rId24"/>
    <p:sldId id="307" r:id="rId25"/>
    <p:sldId id="285" r:id="rId26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2141">
          <p15:clr>
            <a:srgbClr val="A4A3A4"/>
          </p15:clr>
        </p15:guide>
        <p15:guide id="4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36" autoAdjust="0"/>
    <p:restoredTop sz="95740" autoAdjust="0"/>
  </p:normalViewPr>
  <p:slideViewPr>
    <p:cSldViewPr>
      <p:cViewPr varScale="1">
        <p:scale>
          <a:sx n="116" d="100"/>
          <a:sy n="116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7"/>
        <p:guide orient="horz" pos="2141"/>
        <p:guide pos="2141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9E399-168A-4AA0-8C90-F85D20033957}" type="datetimeFigureOut">
              <a:rPr lang="en-GB" smtClean="0"/>
              <a:t>07/03/2018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D20FF-7C14-4FFC-A26E-077FD3D1E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383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9785C-3C74-4655-BC28-1E5EDAD145F0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215DD-8BF9-44F2-B246-90C123357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70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artist/backstreet-boys?feature=watch_video_titl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63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1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56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9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43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5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65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54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fld id="{9D585B8C-BE1D-4E32-B381-85C0DA101B98}" type="slidenum">
              <a:rPr kumimoji="0" lang="en-US" altLang="zh-TW" smtClean="0"/>
              <a:pPr eaLnBrk="1" hangingPunct="1"/>
              <a:t>10</a:t>
            </a:fld>
            <a:endParaRPr kumimoji="0"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7457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445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80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EA241-A13A-414D-889B-A3BA468429C3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80278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</a:t>
            </a:r>
            <a:r>
              <a:rPr lang="en-GB" baseline="0" dirty="0"/>
              <a:t> “eBay Song” is a p</a:t>
            </a:r>
            <a:r>
              <a:rPr lang="en-GB" dirty="0"/>
              <a:t>arody of "I Want It That Way" By the Backstreet Boys)</a:t>
            </a:r>
          </a:p>
          <a:p>
            <a:endParaRPr lang="en-GB" dirty="0"/>
          </a:p>
          <a:p>
            <a:r>
              <a:rPr lang="en-GB" dirty="0"/>
              <a:t>eBay</a:t>
            </a:r>
            <a:r>
              <a:rPr lang="en-GB" baseline="0" dirty="0"/>
              <a:t> Song</a:t>
            </a:r>
            <a:endParaRPr lang="en-GB" dirty="0"/>
          </a:p>
          <a:p>
            <a:r>
              <a:rPr lang="en-GB" dirty="0"/>
              <a:t>(http://www.youtube.com/watch?v=jCIp7eo4MvY)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eBay</a:t>
            </a:r>
            <a:r>
              <a:rPr lang="en-GB" baseline="0" dirty="0"/>
              <a:t> Song Lyrics</a:t>
            </a:r>
            <a:endParaRPr lang="en-GB" dirty="0"/>
          </a:p>
          <a:p>
            <a:r>
              <a:rPr lang="en-GB" dirty="0"/>
              <a:t>(http://www.youtube.com/watch?v=UW9bHDy5khQ)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“</a:t>
            </a:r>
            <a:r>
              <a:rPr lang="en-GB" b="1" dirty="0">
                <a:hlinkClick r:id="rId3"/>
              </a:rPr>
              <a:t>Backstreet Boys</a:t>
            </a:r>
            <a:r>
              <a:rPr lang="en-GB" b="1" dirty="0"/>
              <a:t> - I Want It That Way” </a:t>
            </a:r>
          </a:p>
          <a:p>
            <a:r>
              <a:rPr lang="en-GB" dirty="0"/>
              <a:t>http://www.youtube.com/watch?v=4fndeDfaWCg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EA241-A13A-414D-889B-A3BA468429C3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2901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EEA241-A13A-414D-889B-A3BA468429C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1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EEA241-A13A-414D-889B-A3BA468429C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475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3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14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50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6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5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2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52CB-E48F-4ADE-8ABE-27E9D42C6155}" type="datetime1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282873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7DAC-0162-4AE4-ACDF-C31D50E3CA87}" type="datetime1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7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82BE-C23B-4C27-AD70-848B9413796A}" type="datetime1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668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1575-8369-4C52-9F2B-5A32205DD076}" type="datetime1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90469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8A7D-7CEF-4E25-873A-D981A198CBAE}" type="datetime1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063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3BF4-A9CF-44E3-87B7-720FD485A755}" type="datetime1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8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8A6C-C574-438C-A44B-33F4FE6E8D73}" type="datetime1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34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77C5652-C79B-4591-A9D6-2DF198FF4AC3}" type="datetime1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3382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F5431-4D30-4102-A67A-B10184DF4D13}" type="datetime1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7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107D-5E1D-48AB-82F3-AE9E66707258}" type="datetime1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0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91A4-AB18-4188-AC10-DAFE519626CB}" type="datetime1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7831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olleverywhere.com/free_text_polls/it5Cmbq8EZywe2c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polleverywhere.com/multiple_choice_polls/OwcPVQq8EfQajcq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polleverywhere.com/multiple_choice_polls/rhBW9XqxWWFUxuB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7C5652-C79B-4591-A9D6-2DF198FF4AC3}" type="datetime1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924800" y="133978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/>
                <a:hlinkClick r:id="rId13"/>
              </a:rPr>
              <a:t></a:t>
            </a:r>
            <a:r>
              <a:rPr lang="en-US" dirty="0">
                <a:sym typeface="Wingdings"/>
                <a:hlinkClick r:id="rId14"/>
              </a:rPr>
              <a:t></a:t>
            </a:r>
            <a:r>
              <a:rPr lang="en-US" dirty="0">
                <a:sym typeface="Wingdings"/>
                <a:hlinkClick r:id="rId15"/>
              </a:rPr>
              <a:t>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5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rativ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teacher/#live-results/question/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youtube.com/watch?v=XyyNCKsMSc4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hyperlink" Target="https://www.youtube.com/watch?v=ZPFOSG-q06Y" TargetMode="External"/><Relationship Id="rId4" Type="http://schemas.openxmlformats.org/officeDocument/2006/relationships/hyperlink" Target="https://www.youtube.com/watch?v=_-Ws9Pka5aM" TargetMode="External"/><Relationship Id="rId9" Type="http://schemas.openxmlformats.org/officeDocument/2006/relationships/hyperlink" Target="https://b.socrative.com/teacher/#live-results/question/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I-rsong4x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jCIp7eo4MvY" TargetMode="External"/><Relationship Id="rId4" Type="http://schemas.openxmlformats.org/officeDocument/2006/relationships/hyperlink" Target="https://www.youtube.com/watch?v=4fndeDfaWC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b.socrative.com/teacher/#live-results/question/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.socrative.com/teacher/#live-results/question/1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mypollev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rative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152400"/>
            <a:ext cx="8382000" cy="4571999"/>
          </a:xfrm>
        </p:spPr>
        <p:txBody>
          <a:bodyPr/>
          <a:lstStyle/>
          <a:p>
            <a:r>
              <a:rPr lang="en-US" sz="4400" dirty="0"/>
              <a:t>Strategy for using  SRS to achieve acting learning in Business &amp; Marketing subjects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800600"/>
            <a:ext cx="7086600" cy="1371600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rgbClr val="002060"/>
                </a:solidFill>
              </a:rPr>
              <a:t>V2018.03.07</a:t>
            </a:r>
            <a:endParaRPr lang="en-US" smtClean="0">
              <a:solidFill>
                <a:srgbClr val="002060"/>
              </a:solidFill>
            </a:endParaRPr>
          </a:p>
          <a:p>
            <a:r>
              <a:rPr lang="en-US" smtClean="0">
                <a:solidFill>
                  <a:srgbClr val="002060"/>
                </a:solidFill>
              </a:rPr>
              <a:t>(</a:t>
            </a:r>
            <a:r>
              <a:rPr lang="en-US">
                <a:solidFill>
                  <a:srgbClr val="002060"/>
                </a:solidFill>
              </a:rPr>
              <a:t>with </a:t>
            </a:r>
            <a:r>
              <a:rPr lang="en-US" smtClean="0">
                <a:solidFill>
                  <a:srgbClr val="002060"/>
                </a:solidFill>
              </a:rPr>
              <a:t>sample LESSON IN VIRAL MARKETING)</a:t>
            </a:r>
          </a:p>
          <a:p>
            <a:r>
              <a:rPr lang="en-US" smtClean="0">
                <a:solidFill>
                  <a:srgbClr val="002060"/>
                </a:solidFill>
              </a:rPr>
              <a:t>By Adam wong &amp; Jacky Wong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70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Pre-Induction Questionnaire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A89E6F7E-1654-4E7A-B28E-8805186E8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Font typeface="Wingdings" panose="05000000000000000000" pitchFamily="2" charset="2"/>
              <a:buChar char="l"/>
            </a:pPr>
            <a:r>
              <a:rPr lang="en-US" altLang="zh-HK" dirty="0"/>
              <a:t>Get a feel of student’s perspective of using </a:t>
            </a:r>
            <a:r>
              <a:rPr lang="en-US" altLang="zh-HK" dirty="0" err="1"/>
              <a:t>Socrative</a:t>
            </a:r>
            <a:endParaRPr lang="en-US" altLang="zh-HK" dirty="0"/>
          </a:p>
          <a:p>
            <a:pPr marL="363538" indent="-363538">
              <a:buFont typeface="Wingdings" panose="05000000000000000000" pitchFamily="2" charset="2"/>
              <a:buChar char="l"/>
            </a:pPr>
            <a:r>
              <a:rPr lang="en-US" altLang="zh-HK" dirty="0"/>
              <a:t>Complete the survey at </a:t>
            </a:r>
            <a:r>
              <a:rPr lang="en-US" altLang="zh-HK" dirty="0" smtClean="0">
                <a:hlinkClick r:id="rId3"/>
              </a:rPr>
              <a:t>www.socrative.com</a:t>
            </a:r>
            <a:endParaRPr lang="en-US" altLang="zh-HK" dirty="0" smtClean="0"/>
          </a:p>
          <a:p>
            <a:pPr marL="656146" lvl="1" indent="-363538">
              <a:buFont typeface="Wingdings" panose="05000000000000000000" pitchFamily="2" charset="2"/>
              <a:buChar char="l"/>
            </a:pPr>
            <a:r>
              <a:rPr lang="en-US" altLang="zh-HK" dirty="0" smtClean="0"/>
              <a:t>Use student login. No password required.</a:t>
            </a:r>
          </a:p>
          <a:p>
            <a:pPr marL="656146" lvl="1" indent="-363538">
              <a:buFont typeface="Wingdings" panose="05000000000000000000" pitchFamily="2" charset="2"/>
              <a:buChar char="l"/>
            </a:pPr>
            <a:r>
              <a:rPr lang="en-US" altLang="zh-HK" dirty="0" smtClean="0"/>
              <a:t>Room is JACKYWONG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2</a:t>
            </a:fld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xmlns="" id="{3FEE4B45-941C-4B04-9C76-225291159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859" y="3733800"/>
            <a:ext cx="1905000" cy="1905000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xmlns="" id="{0F4325BE-31F3-47C5-97E8-C4DAD5108394}"/>
              </a:ext>
            </a:extLst>
          </p:cNvPr>
          <p:cNvSpPr/>
          <p:nvPr/>
        </p:nvSpPr>
        <p:spPr>
          <a:xfrm>
            <a:off x="5486400" y="3429000"/>
            <a:ext cx="1676400" cy="1371600"/>
          </a:xfrm>
          <a:prstGeom prst="wedgeRoundRectCallout">
            <a:avLst>
              <a:gd name="adj1" fmla="val -102477"/>
              <a:gd name="adj2" fmla="val 47970"/>
              <a:gd name="adj3" fmla="val 16667"/>
            </a:avLst>
          </a:prstGeom>
          <a:solidFill>
            <a:schemeClr val="bg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>
                <a:solidFill>
                  <a:schemeClr val="bg1"/>
                </a:solidFill>
              </a:rPr>
              <a:t>Don’t give a QR code unless the link is very long</a:t>
            </a:r>
            <a:endParaRPr lang="zh-HK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05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Attendance (Sample)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mtClean="0"/>
              <a:t>There is no need to sign the attendance list.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mtClean="0"/>
              <a:t>Your answers in the SRS counts towards your attendance / participation.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mtClean="0"/>
              <a:t>Make sure your name do not duplicate with another student.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mtClean="0"/>
              <a:t>No marks will be deducted for wrong answers.  So always use your name.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3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071861"/>
          </a:xfrm>
        </p:spPr>
        <p:txBody>
          <a:bodyPr/>
          <a:lstStyle/>
          <a:p>
            <a:r>
              <a:rPr lang="en-GB"/>
              <a:t>A typical class, or not?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 descr="C:\Users\spklwong\Pictures\2017 Mobile SRS\Class visit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64" y="1762173"/>
            <a:ext cx="6125936" cy="459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pklwong\Pictures\2017 Mobile SRS\Class visit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153" y="1358465"/>
            <a:ext cx="2946568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33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918"/>
            <a:ext cx="7924800" cy="1066482"/>
          </a:xfrm>
        </p:spPr>
        <p:txBody>
          <a:bodyPr>
            <a:normAutofit/>
          </a:bodyPr>
          <a:lstStyle/>
          <a:p>
            <a:r>
              <a:rPr lang="en-US" cap="none" dirty="0"/>
              <a:t>Use the Right SRS at the Right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362" y="1745443"/>
            <a:ext cx="4115872" cy="4762932"/>
          </a:xfrm>
        </p:spPr>
        <p:txBody>
          <a:bodyPr>
            <a:normAutofit/>
          </a:bodyPr>
          <a:lstStyle/>
          <a:p>
            <a:pPr marL="265113" indent="-265113">
              <a:buFont typeface="Wingdings" panose="05000000000000000000" pitchFamily="2" charset="2"/>
              <a:buChar char="q"/>
            </a:pPr>
            <a:r>
              <a:rPr lang="en-US" altLang="zh-HK" sz="1600" dirty="0"/>
              <a:t>Kahoot.com </a:t>
            </a:r>
          </a:p>
          <a:p>
            <a:pPr marL="623888" indent="-265113">
              <a:spcBef>
                <a:spcPts val="0"/>
              </a:spcBef>
            </a:pPr>
            <a:r>
              <a:rPr lang="en-US" altLang="zh-HK" sz="1600" dirty="0"/>
              <a:t>No installation</a:t>
            </a:r>
          </a:p>
          <a:p>
            <a:pPr marL="623888" indent="-265113">
              <a:spcBef>
                <a:spcPts val="0"/>
              </a:spcBef>
            </a:pPr>
            <a:r>
              <a:rPr lang="en-US" altLang="zh-HK" sz="1600" dirty="0"/>
              <a:t>Game-like</a:t>
            </a:r>
          </a:p>
          <a:p>
            <a:pPr marL="623888" indent="-265113">
              <a:spcBef>
                <a:spcPts val="0"/>
              </a:spcBef>
            </a:pPr>
            <a:r>
              <a:rPr lang="en-US" altLang="zh-HK" sz="1600" dirty="0"/>
              <a:t>MC question only</a:t>
            </a:r>
          </a:p>
          <a:p>
            <a:pPr marL="623888" indent="-265113">
              <a:spcBef>
                <a:spcPts val="0"/>
              </a:spcBef>
            </a:pPr>
            <a:r>
              <a:rPr lang="en-US" altLang="zh-HK" sz="1600" dirty="0"/>
              <a:t>Automatic scoring</a:t>
            </a:r>
          </a:p>
          <a:p>
            <a:pPr marL="265113" indent="-265113">
              <a:buFont typeface="Wingdings" panose="05000000000000000000" pitchFamily="2" charset="2"/>
              <a:buChar char="q"/>
            </a:pPr>
            <a:endParaRPr lang="en-US" sz="1600" dirty="0"/>
          </a:p>
          <a:p>
            <a:pPr marL="265113" indent="-265113">
              <a:buFont typeface="Wingdings" panose="05000000000000000000" pitchFamily="2" charset="2"/>
              <a:buChar char="q"/>
            </a:pPr>
            <a:r>
              <a:rPr lang="en-US" sz="1600" dirty="0" err="1"/>
              <a:t>Socrative</a:t>
            </a:r>
            <a:endParaRPr lang="en-US" sz="1600" dirty="0"/>
          </a:p>
          <a:p>
            <a:pPr marL="623888" indent="-265113"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No installation, no password</a:t>
            </a:r>
          </a:p>
          <a:p>
            <a:pPr marL="623888" indent="-265113"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Fewer question types</a:t>
            </a:r>
          </a:p>
          <a:p>
            <a:pPr marL="623888" indent="-265113"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Easy to operate</a:t>
            </a:r>
            <a:br>
              <a:rPr lang="en-US" sz="1600" dirty="0"/>
            </a:br>
            <a:endParaRPr lang="en-US" sz="1600" dirty="0"/>
          </a:p>
          <a:p>
            <a:pPr marL="11430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/>
          </a:p>
          <a:p>
            <a:pPr marL="265113" indent="-265113">
              <a:buFont typeface="Wingdings" panose="05000000000000000000" pitchFamily="2" charset="2"/>
              <a:buChar char="q"/>
            </a:pPr>
            <a:r>
              <a:rPr lang="en-US" sz="1600" dirty="0"/>
              <a:t>Poll Everywhere</a:t>
            </a:r>
          </a:p>
          <a:p>
            <a:pPr marL="623888" indent="-265113">
              <a:spcBef>
                <a:spcPts val="0"/>
              </a:spcBef>
            </a:pPr>
            <a:r>
              <a:rPr lang="en-US" sz="1600" dirty="0"/>
              <a:t>CPCE single-sign on required</a:t>
            </a:r>
          </a:p>
          <a:p>
            <a:pPr marL="623888" indent="-265113">
              <a:spcBef>
                <a:spcPts val="0"/>
              </a:spcBef>
            </a:pPr>
            <a:r>
              <a:rPr lang="en-US" sz="1600" dirty="0"/>
              <a:t>MC, Open-ended +...</a:t>
            </a:r>
          </a:p>
          <a:p>
            <a:pPr marL="623888" indent="-265113">
              <a:spcBef>
                <a:spcPts val="0"/>
              </a:spcBef>
            </a:pPr>
            <a:r>
              <a:rPr lang="en-US" sz="1600" dirty="0"/>
              <a:t>Optional installation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5</a:t>
            </a:fld>
            <a:endParaRPr lang="en-US"/>
          </a:p>
        </p:txBody>
      </p:sp>
      <p:pic>
        <p:nvPicPr>
          <p:cNvPr id="2052" name="Picture 4" descr="kahoot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885" y="1729669"/>
            <a:ext cx="2369435" cy="136719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ll everywhere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42" y="4769235"/>
            <a:ext cx="2363522" cy="151165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png;base64,%20iVBORw0KGgoAAAANSUhEUgAAAQQAAABgCAYAAAGMHTxkAAAAAXNSR0IArs4c6QAAAARnQU1BAACxjwv8YQUAAAAJcEhZcwAADsMAAA7DAcdvqGQAAEjjSURBVHhe7V0HgFTF3Z+Z97ZcoQgqFhS53aPa4A64O68i2BsqXMGeYvwSTfmSmGgSNCYxMUYTE2OMRo3CFUCxBSu3VygH3GFBUbg9ECsoipQru/vezPf7z75d7rjCIWj8dH+63Hvz5s2b8q9TWQJ9wV8e+KG/suanzu1XAyjUJc5l30h7+LnD6a+vKuDXAUDn6y8EvsraD5xLuo74KmvCzq3GiAcDXjZ/vpuu8SwyUynDuX5K/62oLaa/hPQF9cq51PBXLDnNP79Oh/kqah5IX7isy/MuSJtXkx6LTOhyXVWr/BU1r9E1ZQiJVegHe8FfVfO79E7vESgT+u9fFnvor6+qJtv/yOKBdE0wnb9s1JOr1YbzJnFc0k8jOCtfX+vMSMmCpYXH++fXKy4Ea774FB7NJGfC42EqHGLNM/M4F+bPZSS8u9N7bUyIZNxydkRKB/0VLs9yJvSn49/SGPXEqt6r6HNGl5wcN3fJCFdy8lvNF2Z3zWEvyM/KvEVxNqV+ReNp+dkZLYrxpYLxoOB2uZRGOlP2SJQ7VXFVjGfPMiXHC2FcYBgGq65v6Nc3Eviawz+v+lf0F/x/ow74nCGcv3tgGh/SH6XkLn1/gPAvqLedy76RNv+FQfQ3JsWOvPdJEiifGSRRncs+oWtg1GPL1cZZ03fQNT8idQeq/4WUQQPepftYQtAHK2Py31ceeA5qPXpdUX1P7HrU0036b9rcJRfSX0LnjPgqA0FfZfWtdB17R2dgw4U5nBJPn1ef1lyc720pLZweLCkaQs+CxQUcMv1Orth/pBVZSGHcNCDz1Vq6bimdeg39Jcjdu1haRfWp3DBPdILioIwY3mSf8CT/TOuHSJuu8TgNkGxvnp23Mf2xFTpn6Y8uj5ZqUYMShusHXEbmctN1RvrCpUrrDW4cTdcUpzOEMF/kppjDXS4q5RIQE/MvXuxxc3nkhgum8OYZWZx7B+xgnlRd491AzeFcfiGIy2YquW1ZIzbOynvbCdonpk6dMizSZj8gBL9RMnk9k/yICDPP8srIaTWrmp7Iz554Xd2KNXc50VnOxIk+w2NcBv3wkWkafw0sXZXQDQkk4KBfzAAB/Q4iPsMGtV2rdib/A0FFLSWFx0WffkVBGsNfEdgCR+GDmPbYG72FfxEYWfHCKOdSA3l5+thHa490bvcbXShh3PzX3BGxI0ROiROkMerxlYqUinPb7d5X8ewx0DZvQytBPUoybEqgMat8FYHn4eRMp89wg5ydXP0Owhci/CLGcYtfEEqRFKAMkV/Dbkfgj4MlBZxUhYpEKAza2GTNF0GDL1yulAXvEt8Kvr7E8I8tIgWXCtfgdMaMxfiUIbxetuGCLO6vguOkJDt6mHK9t9X4CM8GQ6Mjj+zhYGnB5TphoIuFtm7W8WFpW9ud2zhkR5s2BWKw29s2Opca3Eh5iTKJD54WLCnkVAGgpOUISCLzIlicz9u37x5KJoh2PTk/XodDy1MFUBoboLXpL97/CVUAXZPvZLpCh0pLjmK2hcqrvan54hzUKCqOLISbb5aIP0BXJr1bWkiZqEL+XtQBKDDl5/2P3ahJ+bKS8lEl1aMo9WXDq57V5g+hSyUQWooLhvjn1653bsm22Qx7qYvN01Ja5EP4W84tE0lJQ6mVg8WFL7A5AZPMmwiLfEO4vblOFFgknkZly80pkcHfBBWMdoLJ+Ps7yHmZcxtHWvnSzFFPrFZvXjj9442zC5tjBd0XkNcS4UmahnS3uZlrKIXJcITSnwzb72L6UQO8W3zGJ/SM0CVlbYniYzGyjWHUk01KtrdSYUEV7aA820ZFxPsAvpIAKTc5l6QZ3nQuDypOmXLymc5lHHnZmR/R3/zszEYd4GDcuHG6O6knFOZMUnlTJl1BcfKzJp5AYRkZGS790GnkmTOZ7oKKoSh3cheh3j8a+xyQO2XiPNi5Q+pWNMUrI3fKhBOXrnzp1dzszAfBpzakGvHt2voVTXNysybewrlImbri7B/fzG6WBQUFZm1trZWXNelyyNyHapav5lPzslSsfyQvO2O+UK4bmGG9Cjt6G9J6HhJ7LEhdcM4Pr1ux2kfxEkgggQQSSOAAAItOD2IQ4FQdlA7PLxP6ZSdoR2TLbq++OTK1IzYi9LWBf35du3MZh7+qpn/d1l8Q+hxY7Ae6OVCj4L7S2B1YYAt1DMNP6N7qSoXI9XXuvnD4Kqq7DIJK2+4ycnvAGPV418KNerKxW2Fp0NS5/MLhq6yd6KsMHNRCd2llf3nNnGBZ4c3OrUZBIGC+t4V9K1hadA/dw6H6kdWh/r75yiLdA0Ig11lZFq4UE25PvG8gOloMSMnsJM8Rm87P3qrDyVtVeISfkvaLLaVTp+txEal2MEMMYrbcIZi6VnLxMBNICu+bwsi0mWUrJV7S7xomC87MdUakoyPXureL+hrgKkOAv4HSjYE7j/xMEUhf6k4fLvR79E6P0In0AAqnXiL46PHBnhhGV6w4LjY8QtBCFEhfsFSlL6jJ04FA7D3qLfLNC1ygA4FY+Ij5gSM6p039AeOcyQiE2LOeKCFWEaMqaot1ZTqIvdM5XX9l4G/+ytq4tusRvvIlXSjBVx6dAdEZSOgJ51KDPoJKehItFK/hzh8mpEeHc6Kt1QOoEtIXRcecOiNtYU06TReJvddXJRBi8fwVtd9APN1xQhUDCl6of5WBx/aewdFNMArT9UtfZfXz1JmJgrUwoSY6j+IAzY1Hbb7q3OouLEOy29IXLpWdM9QVqB8i434Chdmqpb7NjwGTHesE9wNq6+jKmiLuMu9vKS7UPUs0mYNbbVfpX6T9Chro01EddKsEvKG4UtdsKp2+ARz7bfjw3QZjkegAIeT/0PW4+YFUVNb7G2YXLY0mztmJDz+XwoTBxnTqAaYZJOBXRX2R6Q+9eLQTDPXWfRRRAz4/dfhuLC6o3riuusYJdUCComcES4qOkKarmuQIfY/CoOFY8NKzdsZ+OmIndK0ECMFQhz08WHpqC91uLJ26RFnhs/SzTlBSnblhVtFSug6nHh3hnB9JhSEyo+HPVy87vTU4K49bEfU+tabmUyV0pVHXnfKa78bCIVBvonA3Nz9QoZCWGXSPb7xJzylN/7ipr1NYWkX191tKCtZwpsxY5ZHsoQKPeio6CB0FPmfLbzo3zGJ2AbFJ9Jt1Kq0i8G/nkUaXGqWIRNrObRwULpJT9LVsa9Xkr2++iiBpPLr8+aOcW4308uopzuVXFl3YYd2sWWHb9L4zsqpGd1iCAs6FvH9GPzyImDlzZpeOT8LZubmH0N/87MxJOqATcrMnnuNcdsHMcePceVmZvynImRRnhby8zGNyc08+bOqUKcOKpkzJoLCCrAl6MmJ2ZubxFF4wefJwuo+hJ9J/jyneaNnWdaZpPgW7eQeMmbi+P5jImTQhc/nql3TPMmXcZMaomqVNy6i3ONnN5yIfHxyxs/WnWwYnnSmYOFxJtgO20OiQMm5vaGhoRwWU1zc0ltH72dmZx7ukOttwGb+3LXUhpPtvhfujiTJ82FrIkPvRmGn1y5uunlNQYN5cW0uWXRz/Fd6eAwqsyc68tXZF4/Vo+XfrVjQOL8jIOLS2qWkbPc/NnnSOUOpaZPxTFGAIhKopuVzNGc/nyv5tXcNLT+VnZVTUNTSV4v2QUuoxaKzjISC3CiFOkba8CArk157UcEFOzoz2uhefsQPLVsV7owtOmby7dtmqVJ2ZBBJIIIEEEkgggQQSSCCBfuCgOU+jnmhUsn03UoSv56YlEvBs4e7JUIi6iBgcnK/+RK+vO3zl9ePTH+3eU94Z1G042umnSeDLh35JBF/FkhzGxK3czWYHLyrSC5EI6fOXnixt60GkktZSUqjX7/QFf1XtTibV5ohUMzfPLvpcZkb+f8SYihdG2a7k9cqKQHqqxcHSorOdR18Y+kcIVXUhzpQbmVwqbPVzJTi3bSkNQ1TieriS6r2W0sIuvZY9wV9ZQ5OT/UzKZhS2yzz9rzJ88+szUH/QnXakpaSo12m5/03skxD8lbVbQKaPBEsKf+IEdYOvoqYe5kAS4mQ6Qd3gqwi8io+9DwI4wwnqEb6qmlkwLy5FxQ2VjK3ljFdC2gScx10wYlFgsBniN3AucmGCbAGBPdRSduqTzuNuOGx+IHWApeYIYZyipIyAiP9jt6u7Ok8v8FXUfo9zGDWAVKptY2nRQ6OqakdKKX+P6toRLC38to4I+KvqxsH+uQbhGWCSViXU/Jbiovucx2zUvMChtmAlIP6jUY6fkZ2E4P/BOy7YS3+n4UEaMGZc6XWnyBMtCHmypbTgnfTK6qsVjWE6ALMZLWVFf6XrtHkvlgjDjC9RQLqi5c3Cv7Obuc532tzqU4TJb4QUH4wWXu7m8qZ1s4r6HIHvlRBoQaSMRMjke6uluGCkE9wr/PPrdiJHA5Dh3SCKW2jEGv/baNAbmeCDkdltaNDDnOhdMWeOSD/pTFuFO/CafIsPTD4puPKZ3WljTi0yDP4oOGkQ8rEK7+tBsLSK6kWCiwu4y82scOh/Nr1ZeG/6uCVHKmkEULnpAuFtFkt+tzhHT7PylQd+zw1xPUe92nb4+o3FRbf7n3nGJXck/dYwzf+lcVoaIg2W5t/D5ijhG1d7MTJfRe8yA21h25tRVY9yqLXmssK7QPgfoIxHKMXWuZU96431dW+M8WcNs0xvA75/rPAmswFbhXvr4LCZxEOjbUuORcOVo24sLqyTeMRwN19S9LJOnyk+al7NaOky3tC3duT0YOmpNAed+6pqP0QDHao4+1dLceG3KLKOA6BMZwjDeIbRQqK1Lxi07gWE2QqKSUZeP+GmmNR8Ue5bvsqaXwnTnIP6x1vqkuCsgnnRFLqiV0IY89gLQ62w+SPOjZ83F+d3H7jvDGQ6/fGVkoXar2t+g93Dbi6Kj+vQcly2O+WHaLRbm1/OQoajVNsZaf9+AZXn2Uzj7G5lDdibev2PLvsfFQ7vAhc9AvXyRwT9GFXSCu7sNmwCNXYGfJVnuOmOrpQqrz5bCfE0hyfT0wYMtOmG8LgqZSh8L9TbdyiMpom4JP+Ae/DOjO7vjHgwMDgiLOP9y6d/7ATFkT6/XoFw0R7ilpay/Oga+8raiSCcJjzoVTXo8XpEihOCA0qPwsOqdcLmWac7xINwGoMXghltO45689IzPwBhhLjgbkixP0GK/diJpnHiwy+ntCft2k0CZuA2t7vp6szocrJO6JUQYkivevFo5hnwrm1/OmzjRafrtfudkV6xYixPda8LbduZ1FnE7o1j5z19iHfAsE+sjk9HbJw1vcfVz2jkSm66immSAVGwcLuZHQ59JGz73OayqSt1nIqatcj18Xj+KAjjYv1iJ2Tc2+jaebgVVpGwXiLnG1M0F/VYCpn7QnNJgd7IZF/YFyEQIBXmQsrM5gY8YmpAB3oGCv1V/GaIeD3h4kAIYWT5E8NMz2FQz0wTNv31VwQ2k+SBAju/paxQq8L0RQ1KhToYScnO+ekMTtKNtx624bwiPcbZGT2/sRdoVgdZtJSQtGyHW1FU0xwAsUnyKgSxHZ3q2wcgpjrwQQ/3eFHB0al9Dji4bBCYPvzB1ee1OWEaIA7Si98TSSlsw/mTaLLXQ7i/HN//MFhSNExH6oSRlTWTDC5W0dykZprWV1lDs2LuRoN14D4pGmsP/Is3eOxP3h/lcvHdG4oLNlFYX4RwwtP1h7S3qU+ovyRiGSM3l2bHVwIS4hLhIBECwVdeMwufg6pSa6USjwiubsP1Eyh/p5l/tRZaE7pP/jBYVvRnJ7jf6FvkA/6KJbfDiNlMs3JoLhbE54Dor2ggreWkcOg/ZHbJLOeVHjGyqqaMtvrR6XQlAprvleIe6N6eMnRI64iKmrFOcBSKFek/oQ7Nanj/CtANOIQfTjpR77fkAFx6h8H5Kr02Ndyu13YhPowytUzZlhfxQydAMunIQHp57eW8dWuH4TFetbm9Z32oZcd18d5Y2/ZBq75AYxsidJ6+BvzzambSZD0iAgLsibgK5MrSO1PAdnGlza/ve/JdVJl3Abh+PgIXIqUTiAgg3VRnIiC07kgZSOoP6vVOSM0lTrCGb351Bsq+zV9VXeAEdUOXBukMJFaBXBWD8huCJQU5TnCvALe/w5WiyXg3BN8svI2NX8DZ668r39iim5DxXyItIqY+19aPrKj+hiGMH4LwaKYUVUg7uOTZlkc/vJotmNVtLn1aZe3VMLx/CvN+sA7gaKfkAWd9cF5mF6kSA7hmNuL8EumT0ao450G4w+dsmL1HVEL6NcZWZMdh0ELkgi4eEb79CxjCV6PhkiF9doETfwFOnIt6uAOGZj5xt0KjwcibT/FpcmNY8ka082HIA81gnAsp+lNIrABKOkAn6oB7vcwVeTuHJkw5QRqQGquhOjlURK/eWca997p2DBxNnsvpCi4/smEhI28yS80OXrqnD6jf8FfVVOiJxxU1XZan9gborfdJT5GF7gRppFUGfkvL6v2VgT85QQn8fwQo9jb83nduewTEjoU4M53bLzt6lYIxnHHGGZ7s7OwRzq1G3pQp8S39egMtVXYu9wciPyvjj/nZE+/Lzs4Y44QddOTk5HSROntjn5VCoGnDeg0HrZHoDBLe0QGlEGyGfRqL/23QnNEP3m75LlTVuVALK5SL3Yes7166dO32wimZF9WsbHyU4tEUShHhh8I6vrWuofGCguzM+VD4kYgyf+rh9gSp7KFCQKkodqmQ8le2wb/NDOM3PGxdyJhrseLWAq7MGfhbXt/QNCU/a+KTUojlQqqxdQ1Nl9I30PjLoM+rkUZa/YrG2RRGOOWUySe5OXvZtuTzhilOk0ZSkilD7ZFI5HWom/GKiwvgVf0eLXcMVNDHiiMVJa+DCi9Hc6yAQjoqrFwTkk3VZln286ZpnBaxrd8h2g3CEK/ULF15svOpLugXIRBG3//4gPXfvKDbCkjaJ6ynyfJfUvD87Mwr61Y0PpCVlZXk4uF8CrRhApi2FHUrX26meyIEQ7qOrl2++uXp009MeeGFV1vzcjIquOJpeFd3aqEhX0SjTqNrmkd7xM62K94fmHy66VErZEgdW9+wZg09I4AQZtQ1rFkUvc58mgm1om55028LsrL83LCbUztkytNNTW15WRmPgECpE+IDxP95fk7m05LxJ1yC/5M2AcufknmeEuqbKIZfWfwCI7n1fR5J2WVLtRRp3m4zT7WwO8YJYUwBc55e39B4dv4pGdOHLWuq3pY72eprI7F+E8JXESTKVWTXDbZlPr9s1aoGJ/hzQ2525qVCsbzkwZ9e++yzwWiHQwIJJJBAAgkkkEACCSSQQAIJJJBAAgkkkEACCSSQwFcAB2XQifZfCoujN3Fp282z8rtMxfIvXPouTeALzsyLbyWWwJcPB4UQnAUXekdQmpgaS5Sm30X3ldPzGC4NFufP1Q8S+NJhn5NX+wPD8LyhJ4wKo6M9LJOl5xMv/ZJ270zlhhmi01zC4XB8fD6Bryh8lbU7/BWB253bbsCzv/kqavQRHQl8RUFz7tMfXd7rwpYY9I6X5TXTndsEOiG9vOY6XT/z6w7uBtv7gX2rBhh6/qrah31Vdbc5IXH4q+ru44KXy0jH+U5Qr5BhxDH48/6qmvgi0QSikIJdoxcQudyuEYE96zS+SOzTWIRIv4Fz9lvnlpa86QUYes4844fQ/H3B5JkbiouepfDeoGc5czGfJrtKm39n4+yCe51HX33MCZi+MfwqbtpvBWd2XcVEoG23uTBeZ5aq7Hwa3ReJfUsEKZ+jxiZvAA05iys2k35MWddwtxuPBOuwWvW6xL4ghbGSjEZajWOIUJ0T/LWAbyxr44ZxL7OMQ52gLmgpLgoGZ+Z7/ltEQNgnISjOKsH9lc0vP2PA/attLi2sp19L6fSqgR+tdUspG02R/IATvVdwGbkb4q/pqEM6XM2lp0WXgH9NADaixZDO3ZcTfaqGtPJAppGcvPqoQW2u2qI9S907Y3jV8qTkJFdbh+gY8vY5ed3O0ST4FzcM5GG2wxVO9dB5m05wN9DGF0aI3wi5cYo2TqR6ZveuXXfsvTA2Bn953cVcyG8pJgYoZa82k474xfoLxvZ66JC/YslpjBs0HXw4iHs9Y9ZfW0qmxd1aZ7Gp5lolOZcssnBT2bStvoraH3Mlz0KWbg7OnlpLz2nNpelR3+UGP5sp4WVcNXLm/kNzcc579JzgqwhcyoVIUUreBcnpUrb9EO5Xo9Y7gsWFD9BJrq6QfSHCourWVuGW2UX3I58+lP6MWDhB2Kp6w+yiN9PmNw7i9q5LOWUvBmk1B8umvUCXtBp8x8Cdv0I5T8XLHzNm/62lZOpzOl4f6JUQ0ipqzoRGWMSkuralbM8uID3BV1lzv1LqPCHVzFhFxZBeUZMHqbIAuV6wsaTwWie4G2BDPM2EQKUi+/hwzBKhayXV+pY38sfF9lbwlS8ZL9ze1/SeQ9RZRaWg94RAZVqPtZQUXUTxYvA/EhjOPMY7tNy+S3z89OYZnE/aODO3Ue/qYhgn6HhIy7asc4RhLOJKuWgluIrYp7nNQ2sj7OPleJN2SdH506BrJMy5er15VsHxFIT0NiP9Y8ku0tBxUR4lt7eUFA5Jr6zNV6ZRSyvK6X3U4c6W0qJB/gVkT5nzmT4YBm8gj5YV/samslMfSJv3fLqZNHADjG/9jNKEVJ6/sbSoGN/7sXB7/hitF6cO6dsUZ0jK4I3TM3s+Jh7oUTX4K6tnowIWg4o9Lq/1mBPcKwzJyxH/MO5x18AV+rW/ouZ6/SsP/Im5XXWoxGHcYr2m468I/Ay5PZsaCY1+dXBmnrFr8MBUVNgDVEHC5Ro9btwKvdCVlrGLpJQoESi1VvLkwcHX8wy897/RauYXIr34oQwZjY0unuTSRIB62WiGW4+ifRM4i0xB7C20etl0uVZTXDTCibwtPFxXIuKbputpIcDJii8GN98eLCt8oS306UjkSO9+j/zdENye7KbvS2VfTxt9IB/jQdQP03Nu2WcaTJ6I74aiabKfc8VPRpPrhTXNJQV1bvm+B+88SPcxBGcWLlDh0PFEjLT/QvOsPEFEQM82zj6tecMrzxiQFnpREarnBiKCkRVLyoRp/pFOEQbz3kp5chnGcUhjG0Xi23f32Y/TIyEImydFqVixUEfqPtfzSc5M+hj9JFcFuJpGP1RMlm4AyohAnF4AMXcTfYvb1j0tpYX/RIDcevrJreDsb6Cy9bpLywpF8/rpe/W0IQRifxREw22cBSqHpMB7d6ASplOFw7C9LG3+C3qXt0+bd/2Dluuh4iS40Ee7i9A2M83F01ZF2uVIMl41UTlovmJaXLQrriLRrQAKzg7G9pCifShctK+Y/Sjydyuj3Ufw/Y0lU2/jEesPFEW4vZfQ3+Cl09atLy5cG+VNIlP1dnNJ3isbS4peo+cEWvGMHG/QhNIJLWWnvo6PtBOh+iuqr3KCNcak5R6CBAdSPlreqNbfND3J82gLINuWc4KlhTdQnt64+JTNwVn5h1GvL1fCNbKPfpweCQG66H7oxFK65qxtqg7sA6iwaaDCj1Hh54KrCtAo0+mHyjsFOTsbxPAhRKZeHtYTFOd6zwGplOa0zhDSuBDi/ruxhePc45lEnGIo1c3Cbi4pepGIiMY3hC2uoTBIo6uokpUd+Z6O1Am0w4sKh21uxs4T3gt2hLbp6YK3+PvB9vD2oVYb043dGWp3+9/0XzKxDwLABH8kEkL+50RDooh4XH/WDBYOrSKiTp/3wjTaIYa7vWxjScEtTrQ4oNLWEmMbQsXXWO6NHgmBgEqttKXKN70p5U5QjyDRa3iTfxKWu9PBoU87wXE0lxQuNkORcczj/akT1A3KsstIBEIyTIaea/NXBn4wal5ArwxuLstfCar+O233QjuZUBi5rBtKC3s8WAVEU63/clNv3EFxSb/zsLHXwUhRBEsKzM4n4XeGlmN7Y9Ysm84bj20TRIZd2ryadPqxFPOgHrwMCXaT5ma355i0e6MSjoB6Kqb9kEAoWlJIw1WCGyZD7SF/VW2VL3aUl/4FFoIwo5uDKNg1vaBXQiBsgptod7RtQYJzaeczJzgO/18Wez4N7q6X7a3PvT37nB49BsKbl0//GMbN88hUA73jBMfRMhtWrR06GUX8VHi8Sfh7p/K43qAdSNKqahahkLqhTMVSqcB9gnNnnye1ZzgcleZKUu84dwcMGMBjkbdttO8DdycFjSTPBvpxb2qPxPbZAbkcCa2G1GJ8sPkjChlTGTgexqOLwx7R6oNiMaV3q4P684BoZgqP56I9Py/9Ha5VIOfRDUV6QJ+EQECEC/DR2eknn2n7q+rG0Rlw9Eurqp3KRwzpQKamJEfCXaz0nmAq79Uw+qaIEUM7RlctHe0Ex9Fccuor4M5DXJEdQ1Gyb8iI9Qoon8GBuiB9QT3tlsKhy/cpckEn2hZB5exxUyFGw7bstt/SZ4Gv8sWJMIDXIc2hsr3tQ9URPs8OtU+L/kL6ZKGDCsN1DUk0GJowqOm0MnYbpB7EvfUb/RwAm0TrBfaUy+oYoFq3D9r7Jz7ZOrClpOAYHa8H7JMQJBenUu1qA03JVYK5mujHpXxGdUA6Qve0e1yFTvReIUVHtrIlkx3tLKLsLvHpfDzqQ6DrdRC75GPDxjjZpT7waLdNSp5eVXsTWcy6UiC0x1T8p8edW+G96PP4kWW9DF3nnSqOce3S7Y2RFXWjRs59vt97RHNlLqGtdWAAr4MqHBacXfgUHYlHP6ghffzdwUTLrLwmeBW0w5ybVCNU6JlkJA5KSb3ViULV8SQkITxO1xG0NWHns/1iv562NOiMfRICtCRt7UYuxALorFQ0UGwzLcgapruKlcm77TfYDUq8h7xKZDgAg6bLOEOby/O4R6RsT4PYc4I0yKKWlrWOrkGEJ9FfO9SxjaxjiyV12zjS8RQG0EGpEAva0JO2vZKIAQXRhtzecKcmr3elDHi1J9XXIzhzBoV4DxtXyhudix4BkozvpLpfUPbviPhMmy8iooCqeLup0z5R8F7up74G1IsYWbHn7NX9wb5Vg9v7L26pDHgA3XZNg5tSwJl9BVfuHrfI7QxlmtXMljODxQU9eCEqDDGLOuZd9llKm/dCLiTAOPIS8K6ueO62s/RuqMLI9FfUxC3kYZAqgidt09Z0JNKyvrRIb3vnCiedrWdNcT48vSKgXS0C9cDBsNpkt+5mMhKBC3qz0+uzB+DwbgYJJIEmem6In4x7LXpgLfWuwv6pheq7mu57BCQnytfzc8H7NHw6uOc30PXE9FlIiP7vsqMaQVnhZ4ngTberjnZRc4I1kLd/kBHu3PaIPnWur7JmAT46DhJgvBPUI3xVNTuEUn+EpxHXW50BL+A34NJvBmfmaat/b/gqqh/hwrxEVxY1sjbWSaSjbag/Q7FlILrcaGxKr+Z/ICLvJh87qiqoIwdmBIgABtOO5ln5XYwivbuqy6wkFUGcQzWqCYbeEcIKHmYnsaIiC/l8jRuu8RRPg8Qt0rcj6qyNpXnaSxldEThOeryb9BQ8pEVGG1SXTpeHI8XS4FXUINxlsuaLoscwkxeExO6ka+0dwXCTro+8bLs3iyd5a6Dvo+V0nuP+iWBZYZfGRpnX488o7nLZzRed0mOfDNrrDXxwDNUfDfBpkASheoI68YT4Ea+VRY+o3hs9EsLo+5cOsAezbagG98623albLzs9urdgL/AvqJnAuWsNWq5dvb/7kOCRu3VNHulN86S0t34MF8hrRMInvNmpI2VvwBA9DBn+F7I0EbWiN8YUQnwgBft2y8yC5TpSJ1Cfu5CtT4FDxyK+AAF8Ar66vXkvtRMDjXeoHW2PIv0JuAWzi51ov79vLC2I9xX4KgPzuOLdDFkl2LUtxYUrnNvYZtuLcandRVTiK4N2Djh9xzEfCt42aJneng/0ASkaP8vTV1X3I67s64lpUbAtHubKC9vhEczk97G9tnVE0y2B6r3eudXwVS33cxmu5Er9p7msqEu/Qmfo8RTD9WeoiahxzPl2tOPfYIj3uQlnj4SQXlnza2Ttl/omYo2nHjJ93QvSypeUCmHo/obY0bkaKDWJfKJQIdllG0rzH3GeJPAlQ482gi1S/0R6WYvdoan73KTRMEV08ioXbRvOm8Tjv/Mnc2UYcIK51SbMhU70BP6/AcZYOfQb6aY+gXghX2X1/zq3Cfw/RJ9eQ9D48FLhSRo1qvzFE52gbvBXBS6B5FAtJVP/P+ys2qMq3BunZE3q4iEVjBuXWjBpUo+GbgwFBQWfaa5hwZSM3NzsiffnZWfoDqPPA7SV4L42A+2TEKhf3Qq1XyWF+UpsaLUzYOA9gbp9mFmRXjd7/jIhL3tSr0ZWZ8CbuzYvZ+IVzi1TA5PWSVOlObc9QkXa/u5c9hv5OZn/gJm7kEvxAmyyzLzsTO0iT548eXjuySfrbmNcDxw3bqY7PzuTjFy9JeC0nAlHnZY1bsh5nXZTPWXSpC6e3ZQpxw/Ly8zUPYkubi1UHa1XnZORkawf9oB9coivPPBzuEi/0zfkz3cGzG7tiil1Hizkp5zQLy2I62BBHw2zPN1l89kRU/6lbkWTHkXMy5r4+/qGNZorEY/OQFgTUa4/mCzya2bat3HbTIfFXsZt+ZAyxb+37WifMHSA9xYmzDrGrQiX7Dq4kL9gXA6WNs/mQr2iJB+FGp6A7x2JSsIzNrV+RdPvqXG9XJ5iusRi20hy1XY6wB4NHoQnRJuRHwIvaL3iqgF5vgFhq03DmNRmhUamuDybIrZchvtTpNFxCIu4NkulagxhnKfwXHLzL2iW4/FdC+7RgyCyn8ET2Q6r79raFau7DQwS+pYIgKXYIt0hA983HOE+Kxw5jn6ggVzhTdKHa7Qmp3bZFv7LClToiLoVjdfWNTSeEXGpeXBq7qJdVsGJORHmvtmJpoEGu8nFrOXw6l+zLK8thaLepddg/N4J8n9j/PjxcM75dCnC79YvX/M8DOVttFMrXPY/c2a/ZkpuMK6+L5Sy6hsaT6tvaFrFJNO73HuF9e+6lY3PEBN1JoKCgoxDOec+xD2hfkXjcMM0qPOtXXL5bYRNpj4Ll8slLMvehee5lm09I0PGxSiHF0mtklI+JIXrt6ZpngcC99U1NI1Gw/+ec/U8t/iPeiMCwj4JgY7lo/MV6Bict2fnbXzrklM3029jSf4yGr7dMCOb97Yt/pcN4Kr4bqe4bqXG4ZZxFzjnhw0NDfr8p85IGXxoVk3DGj3bybS5V/DIUhBRHlP8rwsWLLDx/kTb9m7Ly8qM70gPT3lHXcNLT1U3ND4FYhqpOI+Ptgpv6qzC7Ilnc8W1Ox6x5Lb87AwtbYtyMkezsDzXcKRuQcE4fUwR4go0ci/zPDkduNeKn5u7Uv+iTParlI8OvYqENO07TREKMjIORVkFM+xeJl1EsU9C+CoBovE9iP1H87Iy7jYknYKipQRtZr33OISea/Dss89qwgGHKajB3Uy5/wnRfQfq+ae5uZlpkCTPQ//e6FJGORqsMjc7405DyctAGNX4xr/ysibRGVHO5EJG3N8BafJr5k3VXeNTTztrGHJw+tTcKdSJSuc21IfC4W/k50xSMpy8Nawi2fpFiHj6I6UKGRHknDOng08hPbUVEuGXLNK2S1isKXzs9sFhKzxty7ubwiirpQx1grDEfaCnh/NyMvc5Svy1RH5W5i0FaDTn9nMFcWhuzoRL8M0FTlACCSSQQAIJJJBAAgkkkEACCSSQQAIJJJBAAgkkkEACCSSQQAIJJJBAAgkkkEACCSSQQAIJJJDA1xH9Wg36hUIpnl5eN0mZapCy5Ccts6c2OU96xcjKmkkmU4OYVLuay6bu86yABBJIoGd8qQTCyMrANIMbz3LTMGjHNNqPSEbCrcjmfYyrnfi7J79KSab44UywS4XLnar3RTJMJsPh3YrJC2ibOydmAgkk0E98qZY8GradRCs9aRN1MHx0szPGPZzRPll8HFMs/uOc46fGIKJHx6P4ziZoXIlO+zclkEAC/cWXx0KYM0ekjy26ibncv5Th0C7k7FYYBC0t6wILe9oCM4758400dcQsoaxR8DauE27vEBnuuLmlpPDXeL/39xJIIIFu+FIIhIx773XtGDR6nvAmz7Q72tYpV6ho40WnO3vs9x/OTp0vIZ2jVaj938GSwvjmRwkksC8UBALmex+yEtiqF8MqbbVt61/HHCnqejvN7quI/7pAOL78xWEdwqwUyamFcteuaiaTZgQvzdKHVX0WjH586QC7I/ykSBlQKFtbqyOe7RdtnjHjU+dxAgn0iDGPPHOkbXr/wzzeCXpvbYD2C5Pt7Y/xj9rLgt8/K77V0lcZB0Ug0CEuQngCwuU6Sp8wZ7robI9n4djfLBi34dvHvyO4ISOcH4aAO4TXO0afQ4X/pG1tNJNcJ6+/ILfPMyX6g+FVy4d4VWgpN91jY5uRq47213mbdV7zN6ZvdKIlkEAcGU82Jm9v2/2Q6fHOhMuqwzTdRDr+1Dyr8Cec9316wlcFB0Ug+CoDNwvT/avOJybq7ThtewfxuhOiAT8fFau8wjCTo52GANenHIQRPquldOoT0cDPDn9FTRmSfEBvZqei7Sg8SZD2HdcEywr+oQMS+ErBt6j2GBZST4JxRzPFvKRlQFOXtZQW7dcZAOQ2fPRhaKBhpai1Zbmg369XP9TBGWWwZYtS0tJCQKk2ZRgLDRUZEywtGhwsKRrS+ddSWjgUjZSibHk6F6IBTBuibSnRkLsFV/q8nQMF0npXMr4reqSKoPTreah9akIYfIURYmR10uGgSUQAoMcIZIKjcfoP6i+gE+XWzs7b/nUTBoQDthB8ldW3Cpf3ZzIS+chg6uwNJYX6gO39ga+y9pvcNO+GVu+wrcgVG4sLo0fzfQb4KqqLhel6SCnlhaa4NFicP9d5lMBXGCOrlp9gqPAqMLGXyFopO4LrS1qKC+c7URLoBw5IIPgqAnON5NTZdvvuFqZEUUtpwWc+ZddXUZsDe6UGzOxSkdAPYU30efZUT0grD/zCcLtvkZa1G8Jp6mcRToRxVcuHhFRoNmfiWiibdFgxZGlo1yYOuDsQOmQRSSblO9ww75fKqmwpLgo6MXqEcw7YFUjxWqR3DKwqHj2AzUlbp0kHzkm6egPW15+tJLZg84yifnWMnvjccyltn7gvQ57J7x1BGadN3MkKiyN2oB24BkLzNTz9u0u4F64rzvnEiaHhq6x5SbjdJ+uzyToDdaEsexeSPneQL3n5p827UU/sF8wwDsE38dyIliFk/yhYlq8PsyOgjY+B7j6XSfVtJcR4RDV1vdIvToootc4flLNUn6Ic/xZ2+K7m2V37ftLnB06Wkj8OehkRP4TPcQ+7INZmlGfb/qTljcBhsWHs9IqaPMXZU8j3IPpmF+gyWrvg8V4cLD31eQryVwUuVpLP46bh7hbfAXe5mB0KXbmxtOghJ4j5qgJ+rvjj3OUe38Wt7gQ6l16GOiqHH8kv7Tyq4a+qma6Y+AlMnlMZtSTVbaxMVF6qqyixbKCz7NyGrKIzX6MR9h+xVugXqAffCln/FNw4E8wwiAgZlda0Y9uHhR99b9ZnzkQMdMoy5+7HuWEcg4pDPYhPUNq/BIu7H3wfg6+q5hYQ1XdAPIfS0WMQBu/B0Ds3WFb4khOl3xjxYGCwK5k/KDxJF0g63BjESWmCkKj1d+F+Jyp+Fzj4aDSCV5im7qOI9YUIbzKz29saUjvUma9c2ZWB6Qx5MMrDwu3NQcPrMDr+DMyGVuU7kQrFh5zgh6BRBujTHonQqfFxzSzr2YhHlvYmGEY8+KDX5TnuaZGUfKoM08HMlPdoGvjALvyzE6nvgGN9JBL1MtNMosanGaH0Dd2BFg5vAeHNai4trKc0fZWB+8HgpyGpwUjPg2t9vCnFR/tTmi24OgkMhUdgajr6Dd/T7RDueMsteDaIc0v6vPo0ZdgB7vYeqyhvlAR1PFP5lGpFOuAS9RFybEIpHArC3lN+ikunYoZDbwoVvrC59LQ3KGzUgroTbduuFMKMCgSdgdiZvFEgj3SMXARlgmwHrSpFAmFETCCMnFtzgjDUnxBnIm5hUSovCkKHGcQEyE4IhJkxgZBeWZuPNH6L1E5CvAGIr6M6aMMX31VcbOXM/mWweGqtE87Sq148WtriFtRLLt4fhvykOvnVgNCjXve3QQP/auEf/oHNmikhjG8Shnkj6sbQ9EWCADdwtYnPPkJb0iELg5GPVBKq8XaM0tTfwDPX4b4HCdk39ksgpFcGbgZx/kp/PAY0vh2yT9x0SeFaJ+QzI23eiyVm6uAK2d5JtqDehMejC9sNaBDdIxyT1oiLyqPMXbm/nUnDq54d4pGeZ8AYkxlJ8Wh7beFSxhmkJ6RXBK4A8TxA/EfaQUbCKz3cfVZnbQuhNUsIoypWb1ob2JGVLNRxSctlZ/RoUYye+/wJluGqhNAZp99Do+PNNhT4imDJqV329deEytkixBnCEFczpG1Do/KZLSUFa5xo3eCvrDkX79yHmh1GGjlKTNatwdLCG5wocRwJyybFFB91YQLKk612K8H+xG1FR9X2KITp1HXBZQDa7ShqRsqbsNRFzZcUvexE6YbjyqunGFw8JQyD5pZEhaId2QTRc/764u60ll5Zf5JidgNaIe4yIHeXNZcUVTpR9on0itqfoCz60A6it70FQgxQHF7Ty+43kpJma8VBtCLlFiHVCRtmF21zovUAxdMqa24xPck3ylB79BtK7TSVOil2XvVxc5eMMA3xAugwXVsTFIfxkLBlaXNZz6403OTzITzogLWBuh3dEO6hULV7d2jmum+d0cXq2xc01fcX9g7rDmjg/1Am6ewmrT0ta1XHwNQWJ8oBwXAZb0IYvE2MBU1HFd2GRvmDPh7o/MndfqUvTTaYJW+HUGoVSSmaoFHD7xiS7ber4La8QyF4osIAoDxA2/2jL2FAONn46BFbqieMAQOjdaLYCMu2hjuP6SC0M/ThXw4jaaFhRe6Bb5vVmzAgrL/ktLUQauOlbS3iBvJCQk/JZMXNeaPLA5lONDa6fOlRMBr/g8uoMCBhI+2n+da2cX0JA4I+fM2W9zFYBzFAB9Hp+t3gdtFh+3ugLQppzQ2W5A9qKS64qS+LjIdhEinVhN8KWCZgWnlHX8KA8FbZ1JVKqgvjKgtWgPCmjLQsNcUJ6QL4bVHN3gkwDPaLvtFC3dLoCZuvLOoAjf1AtrevofpGRYAJXUcgB/fTKIUTrRvSK2tONUyXIwwEisZDKN4lMWEw/E9VSRAGtRB+UWFAQlCp9XYkMro3YUCgkTmp7AwIAzoAjiw94p+p7Smuy50o/UYParefmD/f8NmHLTKSU8+123e/kWy3nrJ29jnbnaf7DX95zQSIp2UwD5NUqB1aamo3LbUv+Cprf294PNfLUOjTiCWLNu+D6DrjyCefTE5pGzCXe5JmKMek12aatBeAFm+REdVMhBB90D9kVS1P2iZDC7g36WxK03E/3gnbxklvUy92P0DmtjSs54Xh8pFpHBXCkcdRPzPoua+85tfCZfwyZkWAKGhS1wUtJYUBer4v6D4NxnKVy9DmtjtiNb/ZwwrTEfMDR7iU+AAEqu85rDYQ9u9bSqb+XAd8Djj2kWeO9HhS34+5ZNp1CIVvbiktuEkHdALafiJYYRkYIm4hwG+/AtaOPp68P/BX1P4MNHirvunDQohh7Lya9IhQr6Dek6heIBwULMTrIMj3Pg5MT3yKuLyN0ORHUVvpuFbkD2ineP3R8D08ll+RgKHvAxFIumvcxtZHwqmpvfNqM35DhniYK/QIlOJ5JExIUKlIeHFryoCZ+3PO3mcXCAQIBb996J3wna+1OzrehSd32ubSQu3j7Q/SqgKlhnA9iNyY8Au/sbG4QB+m91ngq3zxm8KVfB8aJiKVunBTaVGvpxr2BH9V3cVo2r8LQ0RNVdLMaBzyaYkZUc4Q8rkJBPA6pHwTM8STLTPzXnde74K0hTXpwmKL0Di6M8nxixdAM3c5XLgvFMwJmO+OpX4N7yVaUBHTK7m9ZV3gUPKFfRU15XArSrWwgNaW4XCDx1AzyHd3kjgoOJgCgZgX6ZwB/3cMnL5jYVUNQR1TwZwYBOIw6rPgo5yAL51AIDhu1+OgExo7R/uYu2xm526amf+qE4Vl3Nvo+nTAroeE11tGsyCJDmDFPQXL6jwnioavsvop4Uk+J66QAIqr0+0HtFIgYULQ7pzdbHqs7DcvnP5xNHDf2C+TqhtmzbKhqa4Dk1wNBjoaxtNaX2XNG/6qmr+Orggc58TqEekVL+b5F9RXgKDfFcwoh7TssEORwgMRBoSWkmn383DHNBBZqyHEU8jPJjB5Jfz46GGJ+0CwOH9hS3He4c0Xn8JhsmaAsO6CGV0nrfBHZObBrfDArx0DYr4I7fQ7fOe19IXLlL+ips1XXv3rjMZG6uzRgF+NV8kS3QO4DvtV57uPGgBq2OsdPQDRA5AhwVkIDmQvJ4P+lwDbnYaD/fPr309/dBmdXdqE32+RXzptvgClGYdqOkZx3vl3LF47yknhSwvtdknr1xDGmhNBNAPg7y/oTAc7BrZeBropo1m5ZHVKO/KG1SYvcx7HAbXjcDNAQkCpdgj65SoSehEKZcm+fhAG+KlqvEh/FyCNx4Vl7teU6wOzEBykV1TfCD/0N4qWLcegJZTcgauuxMs1k3jg9ydr7avDkA2pOgwuL1hfMvW5aOBnh7+yfibs6n/jG0mxb+h56RBcLaWF/9QBnxWg0mPLlw42zfAEIcX3UM4LEEoqSXewkskuLHlR8+yiF8fND6SGJHtUuL2n7dEMkTdaZhWOR5l7Zuq9QGazy3QvQhpTaPjP6TCshalZSM8hiP7BTeNqbYZS+rb1FvzsGfvjLvUHB2IhQIvOB8PM1AxBiLo2S4VpXN58cV6vU8nTHn7ucMObvPXL6jLEMWeO8I0ufEZ43KfpNtLmeuQ+fPvbxz2yZLTpMmFBKkPv76HkNkPxCzaU5C9z3o7DVxH4A0z+n8Y7hi3rY5gdM/bVj3UwcWAWQgwG/4+yJZzk6LCH7uW07VWKmzOgSc/v8lP8fMnZN1Azb1EDU8H1WDRX79iRjhVOigcE0yWXIi/vUAMQk0SFQftmqawGJ0o3kL+fjgbxL6yv8y9cVgeNdqf/kcUDncd7AEYm/39j8anVwdKiC1steTi0/jYqOzWkcLkGKsG/O+zh51JoPBjlXQziQAuDwEDYnJvp/srAdU5q+4Tb5S2GS6aFgQbKY3D29+gNkZm8LyZZyG0wPN7jDKFm465fwn7Ugpoz4buu81fWNsOSavaXByqJwJ3HBwyaL4D60X4tgYZm4TxDkBTm9SUMCEZysj4P/bMCdNUvoXvAgOvG7XYIvNBbZEVSOzDTvCK9sq7EdBkksEGI1P7Swr/X9yQMCGD+h5hlt2mBSbSUlDwU2vN7/sWL4+fJf9444IYfXf78UdLm8H3AdUpVNF+cy5svzOEtpUVTWkpyA80lBXVdfpB2G0uKKoMlBSObL8zmVsQ8ApLwJZE8IF25kuelzX+hx17u/oLej0TkQyJlwCgZCa9WcufhzTOyKD/HbSqbFvfr9sZOHjJAPcfDlc1jdiQPUv77tjslz3ncK1JMYzw4b6hzGxVAnK/fetnp+tx2aIm/gA4e0L4gaVdpg6PNP6eVB36rX+gFJKCgMf6B9+6MeQC6Z7+j444Bn66P9zi3zJraBGH8LRCgFjo0x8Fwe36cXh64e84+GHtUeeAMuL5zhTDGInN+CHM/glv63H9iPyGVZzfqYw9jUo88E0eiLnrNGy1Og9v5O5RrPc376hcEzb5ygHcMT5IL9Z7mhHzuCF561k7FjItQ0k+pHZhtwaBiFbguJMuZlBMC7wwWFz4QfaM7wBtvgESuREvre9XRTqNSs9Sn3ppjH6k9UgfuA8dVVp/uq1ryLed2v9EvLdIb0ucuyWce90Iwz2FWe/vvNpYV3eg82j8EAqZ/i3qKJ6eeodrbm6TLPGvjRafs934IIxYFBpsdbI2RlDxStrcthgY/B8H90hKj7398gJ0yaAGsm9Pj2hiNCEn9Ceh5KXxaCBO1gUMXgMyPQUPnIOUiMNEAkuY6ujeJqfa2p1wGK9t7tphecGUYD+A9j9Yg0AJgFJiF9jr4nYspfWTUEJyPB1GcCx97tCYsGleGMME77UjmcvisXeYgxJBWUX0qhBnNWzhUu2404obXoY3fgpezGOzSiLswwseAS8+CUDoR3zdjeUFZbRYK/yJYVvgHfFfXGSyZLIRPlFKejHyRsCiKuQz6HdvejG80wRh5BVbResXDz26cNZ3cxC6AtXWH4U36oQw5qwhJA0ppw3II4m4N0tiC2kiHOT2eCT6cZqtSPBUO78B3BsW+SdYnyvYE8j/X9FqBLp1lcwJm2lj+shBifMxN1PWnZDNefwFlbcWHT4SAWQXr5Ff0mCbahUPhfIOJDMRJR3vm4BVHiJDboWz8uwZfXy3c4lUI5lXB0mkvx+qnJ6RVBq5EWf6JOMisk2/q7I2Enx+cnDqjqR89/iPmP3eyKb2Vhts9Or7yksoejtBiqwYku0ox2YI2ORJfOAalnKIYHy1cZqr+JtFLOLRU2DtnbJh9Xh/zIrpjvwWCnpThYYXIWAYabw4RFSr9m31Jvv7CV1F7t+FxXwPC2QoC+w0YpSlYUtSrmR/DyIoX8wxlZCohfmp4vcNk++47gsbH11OnpxOlX6DZhNBe31ZcfBtlG6xdmShX4ReNEwfVHDEdHshwxBaGeFiZnl8FL8p6Vz/vBTSJBEx2q9bKRLCUMDVi5/S1sot+F49eVRFrTsvsosejD/vGyKqa6TB1boUQyYinL/fKPIXrZ3hkWZvBJDcdcwSbu/dGIBAIr4nk1PFx378voK7sDuusjaV5zzghXUATjUzT/SA3+FhdVl3mTvmi/KDcWpgp9YRkrl94xaC3QtZHjUZy0uiY0NXxUC92OPyDjaVT/xINjIJcPGUmPSTcnhnRNqNvOA+pyMSYHe0bVFid3XJZUdA/r7oA33yGeyHJY0KkF3BaLbtz5xNscFtx8Ky+90bwVdTcKbzeH8Aa1P0JdlvrRlu4znqrOHe9E6VfSK+oGasM8RuU40JyrXUh9qZFakbdllqAkeJ4n0t1eyTEHty812zZ/oBS6jfSqmovN13uhyDtnBBAqQ87eMfYd4v3b0ZUT0ivDExTpmsRlzKVCkcFhdkYhj5ZAAlIkjWeXwkqxs2h0KRnoLKSoXEQXftvO/BqSUtZ0bNO1AMCme5bWdjPw/Jwbu5ZPQcPfZvdzoL7Ozdhb8DFOZZFzGPBKC7dooBlsDc3H6RhwzH/fmFohyHGG+THAmBbm5ny3eaL/3v7QtAOWZ8O8I+CYDw8VmZPhL27DkyqIxwEnDCv/pA2s2MMUy6vgk/LFd/hcfH1BzLP/78NvXQgHB7FpBio641MTB7pMO2kzevLct93oh0Q9ksgwK+7ipvuf+kOImpHMv1s+b4hd560v6ZJT9C7LhvmIqSdGjWVqafVhvRRFcgqTOZOHWVcQFTKQVyyGfCzkrTpSzMVI5F2JdWMltkHPlqRQAJfN+yXQCCQlJId9gQwbR609M3CNLi0It9pKTv1PifKZ8McJXxja++Gufcd+D+fSi5/oJRn3ZAdnpebrs50nPruoB5YudObaQjzGDtivwvx0XigWjuBBL6u2G+B0Blp8wO5XPLHhMt9qIx0/KGluOhGmDF9O2M9QA+r7Eh+WiQlTZPt7a8w0TY9WHzWR87jBBJI4AvCAQkEwomPLju8LRxexb1JI1iobYEdsn98SMchH/Sl1WOgiTsd7ZEx3G3eZ6QMOFm27X6idceAsg+u7v/c6wR6hcifknkO43JTXcOaA16JOi0jY1DIxV/hTK5ujfCypqambu2bNyXjF1zwG6SURUtXrvlMJ2hlZWUlubn1VybYE3XLGp9ygj8X5OTkDBAqfJvB2HeoAxn5VnDLUQTObCm3c6VuYZ7Uv9bW1nbpbP0yogAOs8rJfNgQ4iIVtmfVrGr6TFsRHrBAIOilp8puYoIbNDxCw3Uy1LFSMPULZauIohp2oAxmMcmGC8Zv5d7k45gVZtQhSENYZtjKePPy/s+7TqB3zJw509jy7ls3cG4vbQ3xpW63+xDLsuzVq1fr+s3IyHClpqYaIPa93SuOZ0lg+C5COTf35MOEbdwjOVsmFC9j0iqrW/kyLavRwiLs4lVSsBVcsTSl1D8NT2qT6mj7PhNyglLsKKb4FjRyVf3Klx7DKyovb/JIYUmacTgS8Xcoxpd42w65rz1l+yww4s+RjWYl1Cakt6XDEvekMnaEbaqfg5SOtm3ZYRhqbs3yNTQLURXkTKJx99XKsg9RQtCkr/WKK8lNfk99fWOXTXsKsjMvtZlqN7h4C6+uQt4sxeS59SvWxPucUP7kVIOdxmy2tLapaVt+1sQTFBe/BxGfBFc5GVbwDqX4E26b3bIE9Zmfk/EjocR3ke5C5D0Xz8cinx/TKtj6hpHX5+VtOopHFLnUR0DiPIcylTCuUvDtDwRnv6td0VSBZxzfuQDfuRnXR5JMYoq9YgsxZ9myVXqk7dRJk4ZGTPsPjItpyMcAvNKGOPVKihuZIX+ItL6JNJNQrk+EMNrBWN+vWd74KL3bXxwUgeCrDPxcuDy/6zw8padpSvku1+MknaBQFM5SuGEcSh3eGjQ6oGRYSHlhc9lUWsqbwIEDBJb5a7TwbFupmySPPMu5+xCXVD8F84XCzPxfF7fuR7zl9Ssa76YXSIhsfWfT45yrf4FIuwxzkkDgtvEv7lI3DmzlLTvc/D9M2I9C4K8V3PwTk0Yp37XrAzk46T6mxD31K1bXOa/GAYIvg7aYBeb4pnLz2rCyz29oeGnPyMKcOeKMlStdbTu2/cMW7LFljoUAhqsAFS2rb2iKryLMy87MAfHe5eb2eSEp5oAJLwQV5SHfb9Lz3KxJZ8CauSGszJkrV67cSmGnZE04VzDjR20RdXayi9/vcpmlEJLfrVvRGJ/52RkFBQWmDLX+yWUa10Vsa75wi+/X1q7ekpeVNZmzyIPCMMYpac9A/Z7ocblvDlvWC8yUlwvRsYuFk+/F8zLbtv+mTHEHtyQtsqOFWj/G9+7KnTJxshBiPgySY7myz0GbXA0mPhfxL69raKK9DXheTsa/XIbrynAkQpudfGQKUQHLZS13WRfV1b3cnJMz0WcqcY4pjUq3Uu2thj3XNIxzZURdaUr2lGv70N3PBp/94tcyENLmBXKFwX/MTHMoi1gvMbf3tr7G5Gl3JFg5P+eGeQS3IhuYy/ztvqayJtB/zAHnBbIyb+aML6ttWN1lCDY/e9IjTNmPwZV4PC8r435uyP/ULXtpUX5Wxm1SqXdg7t/lRI0jJhAEF7+qXb5ar5MoyMr8CYS7DwR+DW4VzP0hLhG5G5rqbhh9Z8IqyOZC3c4j4n1pqmRoxjMQPxcCaKp+P3vyBdDOZ+MyEwyxEUbvD9ra1JYUN78PGn5R/fKmJ4pOmTTesmUlvvs2LAnSOESzeqiSrABhiVuQ9g+hcR+j+BQeQ35O5nnQR98dtsJ31ofZm8ZKJe/vsI2zyUoirW4I408Ry14Oa+Z0WEpdhiPHjRvnHjLEPYhbZh18iDHukBzxYlPT285j1GHmVWDm+1Fff0ROdoERb7EVmHmZZmYIv8xzTZfxZCRiPa1M/n1us6dhPQxnysyoW7myuaBgXKqKJFeifc6W0v4WHJUbULCRKFjM1aKJBRa+AUODr4GlNcAU5lWWJa+ob1jdbQHgTOR36+DkeXAZLmYReVFgZSNZYvuNgyYQEvjyIX9K5l3wxfO5NC6oXblyM0xhM8WrzlE2vwqa85ukOR2rYCGIrxXm7Mf1pzf+kN3cdet8AgkEZokHwZi/hADocTMUEggmj9wDSr6XM3Ebl/xe5k1+kHzwqEAx7wZTDItweZnBjTx7d/j54a+O/pjNZGzrOxt/DxnGihpWXx/IznwALL+xNaJuJbfGDu26HoyRZXP5jeXLX3qf3B2PEJmmIfM8bZG7O1Lc/+TSfrQu6o50Qd6kiadzk/0OAudDyjuEWaPziEEYfg/p3glNbUpbvgIzfYlkajiYdKppmodaEes5qdhDQjCypJIhzCph9q5FWmdAAOTb0g4Kd+oEWBE/c7mMGyN25Mr65Wv0Xop5kzPOd3tdj4fC4f8wU1wnbLUY7HaMtPiEpatXbyCBIMNJC0xhnIHaPlVyNQp5uQfCAUqU3w6BuhOW2jVg0KERzs932+JTBcFtGMaJ8PwCEIDPQyJOMQx+JiTGX4Q75UYVbv0r8vWdiGWthoBZo5i9qLMr1B8kBMJXF7woZ2Ka/LRjq3VIyggw4gQwmcVDsrZ+zZoPnDgapM0Yl98btqPj3AXr1vU4LZE00JaB3uNt4W1evnx5j4fpEKN6YUZzd/vbS5eu3V6UmTnaMng2M2yTSf5qhLmCphkeuXTpGtqAhRdmZeRIgw+D5reFZTTVrloVtyjJb5ecjzYk28K8qQ0QKnZ+zqQsCK4TQLTtMNUbIQD03hu5uRNOdEciW6tXvqZdg84gTT90UNKLgrF7HF+9G6ZmZR1tKetEWCvDODfa4MFu7Cw4CHmTJ4/kXE6AVXIIBMJmb0SthsWgp2nnTzk5XQkxKqLcLzc0NLxHYdnZJx4ulHuKYPK9CHO/4VGRDJtz7+BD1fKnn25qI0H8wdstJ8OqHsZdbFVtbZOexwPLA+3E0yVeNrgM1i5bswrBcQG9J111uGTyQ26qhqVLX9YjcmQVLpky4XhhiOFSiRAzOtZQO+gX+4mEQPj6ghdMySjQDGmJtUtXrVrnhH8VwOGjfwdaMg8E/prL5vdS55/zLIEEEkgggQQSSCCBBBJIIIEEEkgggQQSSCCBBBJIIIEEEkgggQQSSCCBzx2M/R+W27cX5CDJuQAAAABJRU5ErkJggg=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png;base64,%20iVBORw0KGgoAAAANSUhEUgAAAQQAAABgCAYAAAGMHTxkAAAAAXNSR0IArs4c6QAAAARnQU1BAACxjwv8YQUAAAAJcEhZcwAADsMAAA7DAcdvqGQAAEjjSURBVHhe7V0HgFTF3Z+Z97ZcoQgqFhS53aPa4A64O68i2BsqXMGeYvwSTfmSmGgSNCYxMUYTE2OMRo3CFUCxBSu3VygH3GFBUbg9ECsoipQru/vezPf7z75d7rjCIWj8dH+63Hvz5s2b8q9TWQJ9wV8e+KG/suanzu1XAyjUJc5l30h7+LnD6a+vKuDXAUDn6y8EvsraD5xLuo74KmvCzq3GiAcDXjZ/vpuu8SwyUynDuX5K/62oLaa/hPQF9cq51PBXLDnNP79Oh/kqah5IX7isy/MuSJtXkx6LTOhyXVWr/BU1r9E1ZQiJVegHe8FfVfO79E7vESgT+u9fFnvor6+qJtv/yOKBdE0wnb9s1JOr1YbzJnFc0k8jOCtfX+vMSMmCpYXH++fXKy4Ea774FB7NJGfC42EqHGLNM/M4F+bPZSS8u9N7bUyIZNxydkRKB/0VLs9yJvSn49/SGPXEqt6r6HNGl5wcN3fJCFdy8lvNF2Z3zWEvyM/KvEVxNqV+ReNp+dkZLYrxpYLxoOB2uZRGOlP2SJQ7VXFVjGfPMiXHC2FcYBgGq65v6Nc3Eviawz+v+lf0F/x/ow74nCGcv3tgGh/SH6XkLn1/gPAvqLedy76RNv+FQfQ3JsWOvPdJEiifGSRRncs+oWtg1GPL1cZZ03fQNT8idQeq/4WUQQPepftYQtAHK2Py31ceeA5qPXpdUX1P7HrU0036b9rcJRfSX0LnjPgqA0FfZfWtdB17R2dgw4U5nBJPn1ef1lyc720pLZweLCkaQs+CxQUcMv1Orth/pBVZSGHcNCDz1Vq6bimdeg39Jcjdu1haRfWp3DBPdILioIwY3mSf8CT/TOuHSJuu8TgNkGxvnp23Mf2xFTpn6Y8uj5ZqUYMShusHXEbmctN1RvrCpUrrDW4cTdcUpzOEMF/kppjDXS4q5RIQE/MvXuxxc3nkhgum8OYZWZx7B+xgnlRd491AzeFcfiGIy2YquW1ZIzbOynvbCdonpk6dMizSZj8gBL9RMnk9k/yICDPP8srIaTWrmp7Iz554Xd2KNXc50VnOxIk+w2NcBv3wkWkafw0sXZXQDQkk4KBfzAAB/Q4iPsMGtV2rdib/A0FFLSWFx0WffkVBGsNfEdgCR+GDmPbYG72FfxEYWfHCKOdSA3l5+thHa490bvcbXShh3PzX3BGxI0ROiROkMerxlYqUinPb7d5X8ewx0DZvQytBPUoybEqgMat8FYHn4eRMp89wg5ydXP0Owhci/CLGcYtfEEqRFKAMkV/Dbkfgj4MlBZxUhYpEKAza2GTNF0GDL1yulAXvEt8Kvr7E8I8tIgWXCtfgdMaMxfiUIbxetuGCLO6vguOkJDt6mHK9t9X4CM8GQ6Mjj+zhYGnB5TphoIuFtm7W8WFpW9ud2zhkR5s2BWKw29s2Opca3Eh5iTKJD54WLCnkVAGgpOUISCLzIlicz9u37x5KJoh2PTk/XodDy1MFUBoboLXpL97/CVUAXZPvZLpCh0pLjmK2hcqrvan54hzUKCqOLISbb5aIP0BXJr1bWkiZqEL+XtQBKDDl5/2P3ahJ+bKS8lEl1aMo9WXDq57V5g+hSyUQWooLhvjn1653bsm22Qx7qYvN01Ja5EP4W84tE0lJQ6mVg8WFL7A5AZPMmwiLfEO4vblOFFgknkZly80pkcHfBBWMdoLJ+Ps7yHmZcxtHWvnSzFFPrFZvXjj9442zC5tjBd0XkNcS4UmahnS3uZlrKIXJcITSnwzb72L6UQO8W3zGJ/SM0CVlbYniYzGyjWHUk01KtrdSYUEV7aA820ZFxPsAvpIAKTc5l6QZ3nQuDypOmXLymc5lHHnZmR/R3/zszEYd4GDcuHG6O6knFOZMUnlTJl1BcfKzJp5AYRkZGS790GnkmTOZ7oKKoSh3cheh3j8a+xyQO2XiPNi5Q+pWNMUrI3fKhBOXrnzp1dzszAfBpzakGvHt2voVTXNysybewrlImbri7B/fzG6WBQUFZm1trZWXNelyyNyHapav5lPzslSsfyQvO2O+UK4bmGG9Cjt6G9J6HhJ7LEhdcM4Pr1ux2kfxEkgggQQSSOAAAItOD2IQ4FQdlA7PLxP6ZSdoR2TLbq++OTK1IzYi9LWBf35du3MZh7+qpn/d1l8Q+hxY7Ae6OVCj4L7S2B1YYAt1DMNP6N7qSoXI9XXuvnD4Kqq7DIJK2+4ycnvAGPV418KNerKxW2Fp0NS5/MLhq6yd6KsMHNRCd2llf3nNnGBZ4c3OrUZBIGC+t4V9K1hadA/dw6H6kdWh/r75yiLdA0Ig11lZFq4UE25PvG8gOloMSMnsJM8Rm87P3qrDyVtVeISfkvaLLaVTp+txEal2MEMMYrbcIZi6VnLxMBNICu+bwsi0mWUrJV7S7xomC87MdUakoyPXureL+hrgKkOAv4HSjYE7j/xMEUhf6k4fLvR79E6P0In0AAqnXiL46PHBnhhGV6w4LjY8QtBCFEhfsFSlL6jJ04FA7D3qLfLNC1ygA4FY+Ij5gSM6p039AeOcyQiE2LOeKCFWEaMqaot1ZTqIvdM5XX9l4G/+ytq4tusRvvIlXSjBVx6dAdEZSOgJ51KDPoJKehItFK/hzh8mpEeHc6Kt1QOoEtIXRcecOiNtYU06TReJvddXJRBi8fwVtd9APN1xQhUDCl6of5WBx/aewdFNMArT9UtfZfXz1JmJgrUwoSY6j+IAzY1Hbb7q3OouLEOy29IXLpWdM9QVqB8i434Chdmqpb7NjwGTHesE9wNq6+jKmiLuMu9vKS7UPUs0mYNbbVfpX6T9Chro01EddKsEvKG4UtdsKp2+ARz7bfjw3QZjkegAIeT/0PW4+YFUVNb7G2YXLY0mztmJDz+XwoTBxnTqAaYZJOBXRX2R6Q+9eLQTDPXWfRRRAz4/dfhuLC6o3riuusYJdUCComcES4qOkKarmuQIfY/CoOFY8NKzdsZ+OmIndK0ECMFQhz08WHpqC91uLJ26RFnhs/SzTlBSnblhVtFSug6nHh3hnB9JhSEyo+HPVy87vTU4K49bEfU+tabmUyV0pVHXnfKa78bCIVBvonA3Nz9QoZCWGXSPb7xJzylN/7ipr1NYWkX191tKCtZwpsxY5ZHsoQKPeio6CB0FPmfLbzo3zGJ2AbFJ9Jt1Kq0i8G/nkUaXGqWIRNrObRwULpJT9LVsa9Xkr2++iiBpPLr8+aOcW4308uopzuVXFl3YYd2sWWHb9L4zsqpGd1iCAs6FvH9GPzyImDlzZpeOT8LZubmH0N/87MxJOqATcrMnnuNcdsHMcePceVmZvynImRRnhby8zGNyc08+bOqUKcOKpkzJoLCCrAl6MmJ2ZubxFF4wefJwuo+hJ9J/jyneaNnWdaZpPgW7eQeMmbi+P5jImTQhc/nql3TPMmXcZMaomqVNy6i3ONnN5yIfHxyxs/WnWwYnnSmYOFxJtgO20OiQMm5vaGhoRwWU1zc0ltH72dmZx7ukOttwGb+3LXUhpPtvhfujiTJ82FrIkPvRmGn1y5uunlNQYN5cW0uWXRz/Fd6eAwqsyc68tXZF4/Vo+XfrVjQOL8jIOLS2qWkbPc/NnnSOUOpaZPxTFGAIhKopuVzNGc/nyv5tXcNLT+VnZVTUNTSV4v2QUuoxaKzjISC3CiFOkba8CArk157UcEFOzoz2uhefsQPLVsV7owtOmby7dtmqVJ2ZBBJIIIEEEkgggQQSSCCBfuCgOU+jnmhUsn03UoSv56YlEvBs4e7JUIi6iBgcnK/+RK+vO3zl9ePTH+3eU94Z1G042umnSeDLh35JBF/FkhzGxK3czWYHLyrSC5EI6fOXnixt60GkktZSUqjX7/QFf1XtTibV5ohUMzfPLvpcZkb+f8SYihdG2a7k9cqKQHqqxcHSorOdR18Y+kcIVXUhzpQbmVwqbPVzJTi3bSkNQ1TieriS6r2W0sIuvZY9wV9ZQ5OT/UzKZhS2yzz9rzJ88+szUH/QnXakpaSo12m5/03skxD8lbVbQKaPBEsKf+IEdYOvoqYe5kAS4mQ6Qd3gqwi8io+9DwI4wwnqEb6qmlkwLy5FxQ2VjK3ljFdC2gScx10wYlFgsBniN3AucmGCbAGBPdRSduqTzuNuOGx+IHWApeYIYZyipIyAiP9jt6u7Ok8v8FXUfo9zGDWAVKptY2nRQ6OqakdKKX+P6toRLC38to4I+KvqxsH+uQbhGWCSViXU/Jbiovucx2zUvMChtmAlIP6jUY6fkZ2E4P/BOy7YS3+n4UEaMGZc6XWnyBMtCHmypbTgnfTK6qsVjWE6ALMZLWVFf6XrtHkvlgjDjC9RQLqi5c3Cv7Obuc532tzqU4TJb4QUH4wWXu7m8qZ1s4r6HIHvlRBoQaSMRMjke6uluGCkE9wr/PPrdiJHA5Dh3SCKW2jEGv/baNAbmeCDkdltaNDDnOhdMWeOSD/pTFuFO/CafIsPTD4puPKZ3WljTi0yDP4oOGkQ8rEK7+tBsLSK6kWCiwu4y82scOh/Nr1ZeG/6uCVHKmkEULnpAuFtFkt+tzhHT7PylQd+zw1xPUe92nb4+o3FRbf7n3nGJXck/dYwzf+lcVoaIg2W5t/D5ijhG1d7MTJfRe8yA21h25tRVY9yqLXmssK7QPgfoIxHKMXWuZU96431dW+M8WcNs0xvA75/rPAmswFbhXvr4LCZxEOjbUuORcOVo24sLqyTeMRwN19S9LJOnyk+al7NaOky3tC3duT0YOmpNAed+6pqP0QDHao4+1dLceG3KLKOA6BMZwjDeIbRQqK1Lxi07gWE2QqKSUZeP+GmmNR8Ue5bvsqaXwnTnIP6x1vqkuCsgnnRFLqiV0IY89gLQ62w+SPOjZ83F+d3H7jvDGQ6/fGVkoXar2t+g93Dbi6Kj+vQcly2O+WHaLRbm1/OQoajVNsZaf9+AZXn2Uzj7G5lDdibev2PLvsfFQ7vAhc9AvXyRwT9GFXSCu7sNmwCNXYGfJVnuOmOrpQqrz5bCfE0hyfT0wYMtOmG8LgqZSh8L9TbdyiMpom4JP+Ae/DOjO7vjHgwMDgiLOP9y6d/7ATFkT6/XoFw0R7ilpay/Oga+8raiSCcJjzoVTXo8XpEihOCA0qPwsOqdcLmWac7xINwGoMXghltO45689IzPwBhhLjgbkixP0GK/diJpnHiwy+ntCft2k0CZuA2t7vp6szocrJO6JUQYkivevFo5hnwrm1/OmzjRafrtfudkV6xYixPda8LbduZ1FnE7o1j5z19iHfAsE+sjk9HbJw1vcfVz2jkSm66immSAVGwcLuZHQ59JGz73OayqSt1nIqatcj18Xj+KAjjYv1iJ2Tc2+jaebgVVpGwXiLnG1M0F/VYCpn7QnNJgd7IZF/YFyEQIBXmQsrM5gY8YmpAB3oGCv1V/GaIeD3h4kAIYWT5E8NMz2FQz0wTNv31VwQ2k+SBAju/paxQq8L0RQ1KhToYScnO+ekMTtKNtx624bwiPcbZGT2/sRdoVgdZtJSQtGyHW1FU0xwAsUnyKgSxHZ3q2wcgpjrwQQ/3eFHB0al9Dji4bBCYPvzB1ee1OWEaIA7Si98TSSlsw/mTaLLXQ7i/HN//MFhSNExH6oSRlTWTDC5W0dykZprWV1lDs2LuRoN14D4pGmsP/Is3eOxP3h/lcvHdG4oLNlFYX4RwwtP1h7S3qU+ovyRiGSM3l2bHVwIS4hLhIBECwVdeMwufg6pSa6USjwiubsP1Eyh/p5l/tRZaE7pP/jBYVvRnJ7jf6FvkA/6KJbfDiNlMs3JoLhbE54Dor2ggreWkcOg/ZHbJLOeVHjGyqqaMtvrR6XQlAprvleIe6N6eMnRI64iKmrFOcBSKFek/oQ7Nanj/CtANOIQfTjpR77fkAFx6h8H5Kr02Ndyu13YhPowytUzZlhfxQydAMunIQHp57eW8dWuH4TFetbm9Z32oZcd18d5Y2/ZBq75AYxsidJ6+BvzzambSZD0iAgLsibgK5MrSO1PAdnGlza/ve/JdVJl3Abh+PgIXIqUTiAgg3VRnIiC07kgZSOoP6vVOSM0lTrCGb351Bsq+zV9VXeAEdUOXBukMJFaBXBWD8huCJQU5TnCvALe/w5WiyXg3BN8svI2NX8DZ668r39iim5DxXyItIqY+19aPrKj+hiGMH4LwaKYUVUg7uOTZlkc/vJotmNVtLn1aZe3VMLx/CvN+sA7gaKfkAWd9cF5mF6kSA7hmNuL8EumT0ao450G4w+dsmL1HVEL6NcZWZMdh0ELkgi4eEb79CxjCV6PhkiF9doETfwFOnIt6uAOGZj5xt0KjwcibT/FpcmNY8ka082HIA81gnAsp+lNIrABKOkAn6oB7vcwVeTuHJkw5QRqQGquhOjlURK/eWca997p2DBxNnsvpCi4/smEhI28yS80OXrqnD6jf8FfVVOiJxxU1XZan9gborfdJT5GF7gRppFUGfkvL6v2VgT85QQn8fwQo9jb83nduewTEjoU4M53bLzt6lYIxnHHGGZ7s7OwRzq1G3pQp8S39egMtVXYu9wciPyvjj/nZE+/Lzs4Y44QddOTk5HSROntjn5VCoGnDeg0HrZHoDBLe0QGlEGyGfRqL/23QnNEP3m75LlTVuVALK5SL3Yes7166dO32wimZF9WsbHyU4tEUShHhh8I6vrWuofGCguzM+VD4kYgyf+rh9gSp7KFCQKkodqmQ8le2wb/NDOM3PGxdyJhrseLWAq7MGfhbXt/QNCU/a+KTUojlQqqxdQ1Nl9I30PjLoM+rkUZa/YrG2RRGOOWUySe5OXvZtuTzhilOk0ZSkilD7ZFI5HWom/GKiwvgVf0eLXcMVNDHiiMVJa+DCi9Hc6yAQjoqrFwTkk3VZln286ZpnBaxrd8h2g3CEK/ULF15svOpLugXIRBG3//4gPXfvKDbCkjaJ6ynyfJfUvD87Mwr61Y0PpCVlZXk4uF8CrRhApi2FHUrX26meyIEQ7qOrl2++uXp009MeeGFV1vzcjIquOJpeFd3aqEhX0SjTqNrmkd7xM62K94fmHy66VErZEgdW9+wZg09I4AQZtQ1rFkUvc58mgm1om55028LsrL83LCbUztkytNNTW15WRmPgECpE+IDxP95fk7m05LxJ1yC/5M2AcufknmeEuqbKIZfWfwCI7n1fR5J2WVLtRRp3m4zT7WwO8YJYUwBc55e39B4dv4pGdOHLWuq3pY72eprI7F+E8JXESTKVWTXDbZlPr9s1aoGJ/hzQ2525qVCsbzkwZ9e++yzwWiHQwIJJJBAAgkkkEACCSSQQAIJJJBAAgkkkEACCSSQwFcAB2XQifZfCoujN3Fp282z8rtMxfIvXPouTeALzsyLbyWWwJcPB4UQnAUXekdQmpgaS5Sm30X3ldPzGC4NFufP1Q8S+NJhn5NX+wPD8LyhJ4wKo6M9LJOl5xMv/ZJ270zlhhmi01zC4XB8fD6Bryh8lbU7/BWB253bbsCzv/kqavQRHQl8RUFz7tMfXd7rwpYY9I6X5TXTndsEOiG9vOY6XT/z6w7uBtv7gX2rBhh6/qrah31Vdbc5IXH4q+ru44KXy0jH+U5Qr5BhxDH48/6qmvgi0QSikIJdoxcQudyuEYE96zS+SOzTWIRIv4Fz9lvnlpa86QUYes4844fQ/H3B5JkbiouepfDeoGc5czGfJrtKm39n4+yCe51HX33MCZi+MfwqbtpvBWd2XcVEoG23uTBeZ5aq7Hwa3ReJfUsEKZ+jxiZvAA05iys2k35MWddwtxuPBOuwWvW6xL4ghbGSjEZajWOIUJ0T/LWAbyxr44ZxL7OMQ52gLmgpLgoGZ+Z7/ltEQNgnISjOKsH9lc0vP2PA/attLi2sp19L6fSqgR+tdUspG02R/IATvVdwGbkb4q/pqEM6XM2lp0WXgH9NADaixZDO3ZcTfaqGtPJAppGcvPqoQW2u2qI9S907Y3jV8qTkJFdbh+gY8vY5ed3O0ST4FzcM5GG2wxVO9dB5m05wN9DGF0aI3wi5cYo2TqR6ZveuXXfsvTA2Bn953cVcyG8pJgYoZa82k474xfoLxvZ66JC/YslpjBs0HXw4iHs9Y9ZfW0qmxd1aZ7Gp5lolOZcssnBT2bStvoraH3Mlz0KWbg7OnlpLz2nNpelR3+UGP5sp4WVcNXLm/kNzcc579JzgqwhcyoVIUUreBcnpUrb9EO5Xo9Y7gsWFD9BJrq6QfSHCourWVuGW2UX3I58+lP6MWDhB2Kp6w+yiN9PmNw7i9q5LOWUvBmk1B8umvUCXtBp8x8Cdv0I5T8XLHzNm/62lZOpzOl4f6JUQ0ipqzoRGWMSkuralbM8uID3BV1lzv1LqPCHVzFhFxZBeUZMHqbIAuV6wsaTwWie4G2BDPM2EQKUi+/hwzBKhayXV+pY38sfF9lbwlS8ZL9ze1/SeQ9RZRaWg94RAZVqPtZQUXUTxYvA/EhjOPMY7tNy+S3z89OYZnE/aODO3Ue/qYhgn6HhIy7asc4RhLOJKuWgluIrYp7nNQ2sj7OPleJN2SdH506BrJMy5er15VsHxFIT0NiP9Y8ku0tBxUR4lt7eUFA5Jr6zNV6ZRSyvK6X3U4c6W0qJB/gVkT5nzmT4YBm8gj5YV/samslMfSJv3fLqZNHADjG/9jNKEVJ6/sbSoGN/7sXB7/hitF6cO6dsUZ0jK4I3TM3s+Jh7oUTX4K6tnowIWg4o9Lq/1mBPcKwzJyxH/MO5x18AV+rW/ouZ6/SsP/Im5XXWoxGHcYr2m468I/Ay5PZsaCY1+dXBmnrFr8MBUVNgDVEHC5Ro9btwKvdCVlrGLpJQoESi1VvLkwcHX8wy897/RauYXIr34oQwZjY0unuTSRIB62WiGW4+ifRM4i0xB7C20etl0uVZTXDTCibwtPFxXIuKbputpIcDJii8GN98eLCt8oS306UjkSO9+j/zdENye7KbvS2VfTxt9IB/jQdQP03Nu2WcaTJ6I74aiabKfc8VPRpPrhTXNJQV1bvm+B+88SPcxBGcWLlDh0PFEjLT/QvOsPEFEQM82zj6tecMrzxiQFnpREarnBiKCkRVLyoRp/pFOEQbz3kp5chnGcUhjG0Xi23f32Y/TIyEImydFqVixUEfqPtfzSc5M+hj9JFcFuJpGP1RMlm4AyohAnF4AMXcTfYvb1j0tpYX/RIDcevrJreDsb6Cy9bpLywpF8/rpe/W0IQRifxREw22cBSqHpMB7d6ASplOFw7C9LG3+C3qXt0+bd/2Dluuh4iS40Ee7i9A2M83F01ZF2uVIMl41UTlovmJaXLQrriLRrQAKzg7G9pCifShctK+Y/Sjydyuj3Ufw/Y0lU2/jEesPFEW4vZfQ3+Cl09atLy5cG+VNIlP1dnNJ3isbS4peo+cEWvGMHG/QhNIJLWWnvo6PtBOh+iuqr3KCNcak5R6CBAdSPlreqNbfND3J82gLINuWc4KlhTdQnt64+JTNwVn5h1GvL1fCNbKPfpweCQG66H7oxFK65qxtqg7sA6iwaaDCj1Hh54KrCtAo0+mHyjsFOTsbxPAhRKZeHtYTFOd6zwGplOa0zhDSuBDi/ruxhePc45lEnGIo1c3Cbi4pepGIiMY3hC2uoTBIo6uokpUd+Z6O1Am0w4sKh21uxs4T3gt2hLbp6YK3+PvB9vD2oVYb043dGWp3+9/0XzKxDwLABH8kEkL+50RDooh4XH/WDBYOrSKiTp/3wjTaIYa7vWxjScEtTrQ4oNLWEmMbQsXXWO6NHgmBgEqttKXKN70p5U5QjyDRa3iTfxKWu9PBoU87wXE0lxQuNkORcczj/akT1A3KsstIBEIyTIaea/NXBn4wal5ArwxuLstfCar+O233QjuZUBi5rBtKC3s8WAVEU63/clNv3EFxSb/zsLHXwUhRBEsKzM4n4XeGlmN7Y9Ysm84bj20TRIZd2ryadPqxFPOgHrwMCXaT5ma355i0e6MSjoB6Kqb9kEAoWlJIw1WCGyZD7SF/VW2VL3aUl/4FFoIwo5uDKNg1vaBXQiBsgptod7RtQYJzaeczJzgO/18Wez4N7q6X7a3PvT37nB49BsKbl0//GMbN88hUA73jBMfRMhtWrR06GUX8VHi8Sfh7p/K43qAdSNKqahahkLqhTMVSqcB9gnNnnye1ZzgcleZKUu84dwcMGMBjkbdttO8DdycFjSTPBvpxb2qPxPbZAbkcCa2G1GJ8sPkjChlTGTgexqOLwx7R6oNiMaV3q4P684BoZgqP56I9Py/9Ha5VIOfRDUV6QJ+EQECEC/DR2eknn2n7q+rG0Rlw9Eurqp3KRwzpQKamJEfCXaz0nmAq79Uw+qaIEUM7RlctHe0Ex9Fccuor4M5DXJEdQ1Gyb8iI9Qoon8GBuiB9QT3tlsKhy/cpckEn2hZB5exxUyFGw7bstt/SZ4Gv8sWJMIDXIc2hsr3tQ9URPs8OtU+L/kL6ZKGDCsN1DUk0GJowqOm0MnYbpB7EvfUb/RwAm0TrBfaUy+oYoFq3D9r7Jz7ZOrClpOAYHa8H7JMQJBenUu1qA03JVYK5mujHpXxGdUA6Qve0e1yFTvReIUVHtrIlkx3tLKLsLvHpfDzqQ6DrdRC75GPDxjjZpT7waLdNSp5eVXsTWcy6UiC0x1T8p8edW+G96PP4kWW9DF3nnSqOce3S7Y2RFXWjRs59vt97RHNlLqGtdWAAr4MqHBacXfgUHYlHP6ghffzdwUTLrLwmeBW0w5ybVCNU6JlkJA5KSb3ViULV8SQkITxO1xG0NWHns/1iv562NOiMfRICtCRt7UYuxALorFQ0UGwzLcgapruKlcm77TfYDUq8h7xKZDgAg6bLOEOby/O4R6RsT4PYc4I0yKKWlrWOrkGEJ9FfO9SxjaxjiyV12zjS8RQG0EGpEAva0JO2vZKIAQXRhtzecKcmr3elDHi1J9XXIzhzBoV4DxtXyhudix4BkozvpLpfUPbviPhMmy8iooCqeLup0z5R8F7up74G1IsYWbHn7NX9wb5Vg9v7L26pDHgA3XZNg5tSwJl9BVfuHrfI7QxlmtXMljODxQU9eCEqDDGLOuZd9llKm/dCLiTAOPIS8K6ueO62s/RuqMLI9FfUxC3kYZAqgidt09Z0JNKyvrRIb3vnCiedrWdNcT48vSKgXS0C9cDBsNpkt+5mMhKBC3qz0+uzB+DwbgYJJIEmem6In4x7LXpgLfWuwv6pheq7mu57BCQnytfzc8H7NHw6uOc30PXE9FlIiP7vsqMaQVnhZ4ngTberjnZRc4I1kLd/kBHu3PaIPnWur7JmAT46DhJgvBPUI3xVNTuEUn+EpxHXW50BL+A34NJvBmfmaat/b/gqqh/hwrxEVxY1sjbWSaSjbag/Q7FlILrcaGxKr+Z/ICLvJh87qiqoIwdmBIgABtOO5ln5XYwivbuqy6wkFUGcQzWqCYbeEcIKHmYnsaIiC/l8jRuu8RRPg8Qt0rcj6qyNpXnaSxldEThOeryb9BQ8pEVGG1SXTpeHI8XS4FXUINxlsuaLoscwkxeExO6ka+0dwXCTro+8bLs3iyd5a6Dvo+V0nuP+iWBZYZfGRpnX488o7nLZzRed0mOfDNrrDXxwDNUfDfBpkASheoI68YT4Ea+VRY+o3hs9EsLo+5cOsAezbagG98623albLzs9urdgL/AvqJnAuWsNWq5dvb/7kOCRu3VNHulN86S0t34MF8hrRMInvNmpI2VvwBA9DBn+F7I0EbWiN8YUQnwgBft2y8yC5TpSJ1Cfu5CtT4FDxyK+AAF8Ar66vXkvtRMDjXeoHW2PIv0JuAWzi51ov79vLC2I9xX4KgPzuOLdDFkl2LUtxYUrnNvYZtuLcandRVTiK4N2Djh9xzEfCt42aJneng/0ASkaP8vTV1X3I67s64lpUbAtHubKC9vhEczk97G9tnVE0y2B6r3eudXwVS33cxmu5Er9p7msqEu/Qmfo8RTD9WeoiahxzPl2tOPfYIj3uQlnj4SQXlnza2Ttl/omYo2nHjJ93QvSypeUCmHo/obY0bkaKDWJfKJQIdllG0rzH3GeJPAlQ482gi1S/0R6WYvdoan73KTRMEV08ioXbRvOm8Tjv/Mnc2UYcIK51SbMhU70BP6/AcZYOfQb6aY+gXghX2X1/zq3Cfw/RJ9eQ9D48FLhSRo1qvzFE52gbvBXBS6B5FAtJVP/P+ys2qMq3BunZE3q4iEVjBuXWjBpUo+GbgwFBQWfaa5hwZSM3NzsiffnZWfoDqPPA7SV4L42A+2TEKhf3Qq1XyWF+UpsaLUzYOA9gbp9mFmRXjd7/jIhL3tSr0ZWZ8CbuzYvZ+IVzi1TA5PWSVOlObc9QkXa/u5c9hv5OZn/gJm7kEvxAmyyzLzsTO0iT548eXjuySfrbmNcDxw3bqY7PzuTjFy9JeC0nAlHnZY1bsh5nXZTPWXSpC6e3ZQpxw/Ly8zUPYkubi1UHa1XnZORkawf9oB9coivPPBzuEi/0zfkz3cGzG7tiil1Hizkp5zQLy2I62BBHw2zPN1l89kRU/6lbkWTHkXMy5r4+/qGNZorEY/OQFgTUa4/mCzya2bat3HbTIfFXsZt+ZAyxb+37WifMHSA9xYmzDrGrQiX7Dq4kL9gXA6WNs/mQr2iJB+FGp6A7x2JSsIzNrV+RdPvqXG9XJ5iusRi20hy1XY6wB4NHoQnRJuRHwIvaL3iqgF5vgFhq03DmNRmhUamuDybIrZchvtTpNFxCIu4NkulagxhnKfwXHLzL2iW4/FdC+7RgyCyn8ET2Q6r79raFau7DQwS+pYIgKXYIt0hA983HOE+Kxw5jn6ggVzhTdKHa7Qmp3bZFv7LClToiLoVjdfWNTSeEXGpeXBq7qJdVsGJORHmvtmJpoEGu8nFrOXw6l+zLK8thaLepddg/N4J8n9j/PjxcM75dCnC79YvX/M8DOVttFMrXPY/c2a/ZkpuMK6+L5Sy6hsaT6tvaFrFJNO73HuF9e+6lY3PEBN1JoKCgoxDOec+xD2hfkXjcMM0qPOtXXL5bYRNpj4Ll8slLMvehee5lm09I0PGxSiHF0mtklI+JIXrt6ZpngcC99U1NI1Gw/+ec/U8t/iPeiMCwj4JgY7lo/MV6Bict2fnbXzrklM3029jSf4yGr7dMCOb97Yt/pcN4Kr4bqe4bqXG4ZZxFzjnhw0NDfr8p85IGXxoVk3DGj3bybS5V/DIUhBRHlP8rwsWLLDx/kTb9m7Ly8qM70gPT3lHXcNLT1U3ND4FYhqpOI+Ptgpv6qzC7Ilnc8W1Ox6x5Lb87AwtbYtyMkezsDzXcKRuQcE4fUwR4go0ci/zPDkduNeKn5u7Uv+iTParlI8OvYqENO07TREKMjIORVkFM+xeJl1EsU9C+CoBovE9iP1H87Iy7jYknYKipQRtZr33OISea/Dss89qwgGHKajB3Uy5/wnRfQfq+ae5uZlpkCTPQ//e6FJGORqsMjc7405DyctAGNX4xr/ysibRGVHO5EJG3N8BafJr5k3VXeNTTztrGHJw+tTcKdSJSuc21IfC4W/k50xSMpy8Nawi2fpFiHj6I6UKGRHknDOng08hPbUVEuGXLNK2S1isKXzs9sFhKzxty7ubwiirpQx1grDEfaCnh/NyMvc5Svy1RH5W5i0FaDTn9nMFcWhuzoRL8M0FTlACCSSQQAIJJJBAAgkkkEACCSSQQAIJJJBAAgkkkEACCSSQQAIJJJBAAgkkkEACCSSQQAIJJJDA1xH9Wg36hUIpnl5eN0mZapCy5Ccts6c2OU96xcjKmkkmU4OYVLuay6bu86yABBJIoGd8qQTCyMrANIMbz3LTMGjHNNqPSEbCrcjmfYyrnfi7J79KSab44UywS4XLnar3RTJMJsPh3YrJC2ibOydmAgkk0E98qZY8GradRCs9aRN1MHx0szPGPZzRPll8HFMs/uOc46fGIKJHx6P4ziZoXIlO+zclkEAC/cWXx0KYM0ekjy26ibncv5Th0C7k7FYYBC0t6wILe9oCM4758400dcQsoaxR8DauE27vEBnuuLmlpPDXeL/39xJIIIFu+FIIhIx773XtGDR6nvAmz7Q72tYpV6ho40WnO3vs9x/OTp0vIZ2jVaj938GSwvjmRwkksC8UBALmex+yEtiqF8MqbbVt61/HHCnqejvN7quI/7pAOL78xWEdwqwUyamFcteuaiaTZgQvzdKHVX0WjH586QC7I/ykSBlQKFtbqyOe7RdtnjHjU+dxAgn0iDGPPHOkbXr/wzzeCXpvbYD2C5Pt7Y/xj9rLgt8/K77V0lcZB0Ug0CEuQngCwuU6Sp8wZ7robI9n4djfLBi34dvHvyO4ISOcH4aAO4TXO0afQ4X/pG1tNJNcJ6+/ILfPMyX6g+FVy4d4VWgpN91jY5uRq47213mbdV7zN6ZvdKIlkEAcGU82Jm9v2/2Q6fHOhMuqwzTdRDr+1Dyr8Cec9316wlcFB0Ug+CoDNwvT/avOJybq7ThtewfxuhOiAT8fFau8wjCTo52GANenHIQRPquldOoT0cDPDn9FTRmSfEBvZqei7Sg8SZD2HdcEywr+oQMS+ErBt6j2GBZST4JxRzPFvKRlQFOXtZQW7dcZAOQ2fPRhaKBhpai1Zbmg369XP9TBGWWwZYtS0tJCQKk2ZRgLDRUZEywtGhwsKRrS+ddSWjgUjZSibHk6F6IBTBuibSnRkLsFV/q8nQMF0npXMr4reqSKoPTreah9akIYfIURYmR10uGgSUQAoMcIZIKjcfoP6i+gE+XWzs7b/nUTBoQDthB8ldW3Cpf3ZzIS+chg6uwNJYX6gO39ga+y9pvcNO+GVu+wrcgVG4sLo0fzfQb4KqqLhel6SCnlhaa4NFicP9d5lMBXGCOrlp9gqPAqMLGXyFopO4LrS1qKC+c7URLoBw5IIPgqAnON5NTZdvvuFqZEUUtpwWc+ZddXUZsDe6UGzOxSkdAPYU30efZUT0grD/zCcLtvkZa1G8Jp6mcRToRxVcuHhFRoNmfiWiibdFgxZGlo1yYOuDsQOmQRSSblO9ww75fKqmwpLgo6MXqEcw7YFUjxWqR3DKwqHj2AzUlbp0kHzkm6egPW15+tJLZg84yifnWMnvjccyltn7gvQ57J7x1BGadN3MkKiyN2oB24BkLzNTz9u0u4F64rzvnEiaHhq6x5SbjdJ+uzyToDdaEsexeSPneQL3n5p827UU/sF8wwDsE38dyIliFk/yhYlq8PsyOgjY+B7j6XSfVtJcR4RDV1vdIvToootc4flLNUn6Ic/xZ2+K7m2V37ftLnB06Wkj8OehkRP4TPcQ+7INZmlGfb/qTljcBhsWHs9IqaPMXZU8j3IPpmF+gyWrvg8V4cLD31eQryVwUuVpLP46bh7hbfAXe5mB0KXbmxtOghJ4j5qgJ+rvjj3OUe38Wt7gQ6l16GOiqHH8kv7Tyq4a+qma6Y+AlMnlMZtSTVbaxMVF6qqyixbKCz7NyGrKIzX6MR9h+xVugXqAffCln/FNw4E8wwiAgZlda0Y9uHhR99b9ZnzkQMdMoy5+7HuWEcg4pDPYhPUNq/BIu7H3wfg6+q5hYQ1XdAPIfS0WMQBu/B0Ds3WFb4khOl3xjxYGCwK5k/KDxJF0g63BjESWmCkKj1d+F+Jyp+Fzj4aDSCV5im7qOI9YUIbzKz29saUjvUma9c2ZWB6Qx5MMrDwu3NQcPrMDr+DMyGVuU7kQrFh5zgh6BRBujTHonQqfFxzSzr2YhHlvYmGEY8+KDX5TnuaZGUfKoM08HMlPdoGvjALvyzE6nvgGN9JBL1MtNMosanGaH0Dd2BFg5vAeHNai4trKc0fZWB+8HgpyGpwUjPg2t9vCnFR/tTmi24OgkMhUdgajr6Dd/T7RDueMsteDaIc0v6vPo0ZdgB7vYeqyhvlAR1PFP5lGpFOuAS9RFybEIpHArC3lN+ikunYoZDbwoVvrC59LQ3KGzUgroTbduuFMKMCgSdgdiZvFEgj3SMXARlgmwHrSpFAmFETCCMnFtzgjDUnxBnIm5hUSovCkKHGcQEyE4IhJkxgZBeWZuPNH6L1E5CvAGIr6M6aMMX31VcbOXM/mWweGqtE87Sq148WtriFtRLLt4fhvykOvnVgNCjXve3QQP/auEf/oHNmikhjG8Shnkj6sbQ9EWCADdwtYnPPkJb0iELg5GPVBKq8XaM0tTfwDPX4b4HCdk39ksgpFcGbgZx/kp/PAY0vh2yT9x0SeFaJ+QzI23eiyVm6uAK2d5JtqDehMejC9sNaBDdIxyT1oiLyqPMXbm/nUnDq54d4pGeZ8AYkxlJ8Wh7beFSxhmkJ6RXBK4A8TxA/EfaQUbCKz3cfVZnbQuhNUsIoypWb1ob2JGVLNRxSctlZ/RoUYye+/wJluGqhNAZp99Do+PNNhT4imDJqV329deEytkixBnCEFczpG1Do/KZLSUFa5xo3eCvrDkX79yHmh1GGjlKTNatwdLCG5wocRwJyybFFB91YQLKk612K8H+xG1FR9X2KITp1HXBZQDa7ShqRsqbsNRFzZcUvexE6YbjyqunGFw8JQyD5pZEhaId2QTRc/764u60ll5Zf5JidgNaIe4yIHeXNZcUVTpR9on0itqfoCz60A6it70FQgxQHF7Ty+43kpJma8VBtCLlFiHVCRtmF21zovUAxdMqa24xPck3ylB79BtK7TSVOil2XvVxc5eMMA3xAugwXVsTFIfxkLBlaXNZz6403OTzITzogLWBuh3dEO6hULV7d2jmum+d0cXq2xc01fcX9g7rDmjg/1Am6ewmrT0ta1XHwNQWJ8oBwXAZb0IYvE2MBU1HFd2GRvmDPh7o/MndfqUvTTaYJW+HUGoVSSmaoFHD7xiS7ber4La8QyF4osIAoDxA2/2jL2FAONn46BFbqieMAQOjdaLYCMu2hjuP6SC0M/ThXw4jaaFhRe6Bb5vVmzAgrL/ktLUQauOlbS3iBvJCQk/JZMXNeaPLA5lONDa6fOlRMBr/g8uoMCBhI+2n+da2cX0JA4I+fM2W9zFYBzFAB9Hp+t3gdtFh+3ugLQppzQ2W5A9qKS64qS+LjIdhEinVhN8KWCZgWnlHX8KA8FbZ1JVKqgvjKgtWgPCmjLQsNcUJ6QL4bVHN3gkwDPaLvtFC3dLoCZuvLOoAjf1AtrevofpGRYAJXUcgB/fTKIUTrRvSK2tONUyXIwwEisZDKN4lMWEw/E9VSRAGtRB+UWFAQlCp9XYkMro3YUCgkTmp7AwIAzoAjiw94p+p7Smuy50o/UYParefmD/f8NmHLTKSU8+123e/kWy3nrJ29jnbnaf7DX95zQSIp2UwD5NUqB1aamo3LbUv+Cprf294PNfLUOjTiCWLNu+D6DrjyCefTE5pGzCXe5JmKMek12aatBeAFm+REdVMhBB90D9kVS1P2iZDC7g36WxK03E/3gnbxklvUy92P0DmtjSs54Xh8pFpHBXCkcdRPzPoua+85tfCZfwyZkWAKGhS1wUtJYUBer4v6D4NxnKVy9DmtjtiNb/ZwwrTEfMDR7iU+AAEqu85rDYQ9u9bSqb+XAd8Djj2kWeO9HhS34+5ZNp1CIVvbiktuEkHdALafiJYYRkYIm4hwG+/AtaOPp68P/BX1P4MNHirvunDQohh7Lya9IhQr6Dek6heIBwULMTrIMj3Pg5MT3yKuLyN0ORHUVvpuFbkD2ineP3R8D08ll+RgKHvAxFIumvcxtZHwqmpvfNqM35DhniYK/QIlOJ5JExIUKlIeHFryoCZ+3PO3mcXCAQIBb996J3wna+1OzrehSd32ubSQu3j7Q/SqgKlhnA9iNyY8Au/sbG4QB+m91ngq3zxm8KVfB8aJiKVunBTaVGvpxr2BH9V3cVo2r8LQ0RNVdLMaBzyaYkZUc4Q8rkJBPA6pHwTM8STLTPzXnde74K0hTXpwmKL0Di6M8nxixdAM3c5XLgvFMwJmO+OpX4N7yVaUBHTK7m9ZV3gUPKFfRU15XArSrWwgNaW4XCDx1AzyHd3kjgoOJgCgZgX6ZwB/3cMnL5jYVUNQR1TwZwYBOIw6rPgo5yAL51AIDhu1+OgExo7R/uYu2xm526amf+qE4Vl3Nvo+nTAroeE11tGsyCJDmDFPQXL6jwnioavsvop4Uk+J66QAIqr0+0HtFIgYULQ7pzdbHqs7DcvnP5xNHDf2C+TqhtmzbKhqa4Dk1wNBjoaxtNaX2XNG/6qmr+Orggc58TqEekVL+b5F9RXgKDfFcwoh7TssEORwgMRBoSWkmn383DHNBBZqyHEU8jPJjB5Jfz46GGJ+0CwOH9hS3He4c0Xn8JhsmaAsO6CGV0nrfBHZObBrfDArx0DYr4I7fQ7fOe19IXLlL+ips1XXv3rjMZG6uzRgF+NV8kS3QO4DvtV57uPGgBq2OsdPQDRA5AhwVkIDmQvJ4P+lwDbnYaD/fPr309/dBmdXdqE32+RXzptvgClGYdqOkZx3vl3LF47yknhSwvtdknr1xDGmhNBNAPg7y/oTAc7BrZeBropo1m5ZHVKO/KG1SYvcx7HAbXjcDNAQkCpdgj65SoSehEKZcm+fhAG+KlqvEh/FyCNx4Vl7teU6wOzEBykV1TfCD/0N4qWLcegJZTcgauuxMs1k3jg9ydr7avDkA2pOgwuL1hfMvW5aOBnh7+yfibs6n/jG0mxb+h56RBcLaWF/9QBnxWg0mPLlw42zfAEIcX3UM4LEEoqSXewkskuLHlR8+yiF8fND6SGJHtUuL2n7dEMkTdaZhWOR5l7Zuq9QGazy3QvQhpTaPjP6TCshalZSM8hiP7BTeNqbYZS+rb1FvzsGfvjLvUHB2IhQIvOB8PM1AxBiLo2S4VpXN58cV6vU8nTHn7ucMObvPXL6jLEMWeO8I0ufEZ43KfpNtLmeuQ+fPvbxz2yZLTpMmFBKkPv76HkNkPxCzaU5C9z3o7DVxH4A0z+n8Y7hi3rY5gdM/bVj3UwcWAWQgwG/4+yJZzk6LCH7uW07VWKmzOgSc/v8lP8fMnZN1Azb1EDU8H1WDRX79iRjhVOigcE0yWXIi/vUAMQk0SFQftmqawGJ0o3kL+fjgbxL6yv8y9cVgeNdqf/kcUDncd7AEYm/39j8anVwdKiC1steTi0/jYqOzWkcLkGKsG/O+zh51JoPBjlXQziQAuDwEDYnJvp/srAdU5q+4Tb5S2GS6aFgQbKY3D29+gNkZm8LyZZyG0wPN7jDKFm465fwn7Ugpoz4buu81fWNsOSavaXByqJwJ3HBwyaL4D60X4tgYZm4TxDkBTm9SUMCEZysj4P/bMCdNUvoXvAgOvG7XYIvNBbZEVSOzDTvCK9sq7EdBkksEGI1P7Swr/X9yQMCGD+h5hlt2mBSbSUlDwU2vN7/sWL4+fJf9444IYfXf78UdLm8H3AdUpVNF+cy5svzOEtpUVTWkpyA80lBXVdfpB2G0uKKoMlBSObL8zmVsQ8ApLwJZE8IF25kuelzX+hx17u/oLej0TkQyJlwCgZCa9WcufhzTOyKD/HbSqbFvfr9sZOHjJAPcfDlc1jdiQPUv77tjslz3ncK1JMYzw4b6hzGxVAnK/fetnp+tx2aIm/gA4e0L4gaVdpg6PNP6eVB36rX+gFJKCgMf6B9+6MeQC6Z7+j444Bn66P9zi3zJraBGH8LRCgFjo0x8Fwe36cXh64e84+GHtUeeAMuL5zhTDGInN+CHM/glv63H9iPyGVZzfqYw9jUo88E0eiLnrNGy1Og9v5O5RrPc376hcEzb5ygHcMT5IL9Z7mhHzuCF561k7FjItQ0k+pHZhtwaBiFbguJMuZlBMC7wwWFz4QfaM7wBtvgESuREvre9XRTqNSs9Sn3ppjH6k9UgfuA8dVVp/uq1ryLed2v9EvLdIb0ucuyWce90Iwz2FWe/vvNpYV3eg82j8EAqZ/i3qKJ6eeodrbm6TLPGvjRafs934IIxYFBpsdbI2RlDxStrcthgY/B8H90hKj7398gJ0yaAGsm9Pj2hiNCEn9Ceh5KXxaCBO1gUMXgMyPQUPnIOUiMNEAkuY6ujeJqfa2p1wGK9t7tphecGUYD+A9j9Yg0AJgFJiF9jr4nYspfWTUEJyPB1GcCx97tCYsGleGMME77UjmcvisXeYgxJBWUX0qhBnNWzhUu2404obXoY3fgpezGOzSiLswwseAS8+CUDoR3zdjeUFZbRYK/yJYVvgHfFfXGSyZLIRPlFKejHyRsCiKuQz6HdvejG80wRh5BVbResXDz26cNZ3cxC6AtXWH4U36oQw5qwhJA0ppw3II4m4N0tiC2kiHOT2eCT6cZqtSPBUO78B3BsW+SdYnyvYE8j/X9FqBLp1lcwJm2lj+shBifMxN1PWnZDNefwFlbcWHT4SAWQXr5Ff0mCbahUPhfIOJDMRJR3vm4BVHiJDboWz8uwZfXy3c4lUI5lXB0mkvx+qnJ6RVBq5EWf6JOMisk2/q7I2Enx+cnDqjqR89/iPmP3eyKb2Vhts9Or7yksoejtBiqwYku0ox2YI2ORJfOAalnKIYHy1cZqr+JtFLOLRU2DtnbJh9Xh/zIrpjvwWCnpThYYXIWAYabw4RFSr9m31Jvv7CV1F7t+FxXwPC2QoC+w0YpSlYUtSrmR/DyIoX8wxlZCohfmp4vcNk++47gsbH11OnpxOlX6DZhNBe31ZcfBtlG6xdmShX4ReNEwfVHDEdHshwxBaGeFiZnl8FL8p6Vz/vBTSJBEx2q9bKRLCUMDVi5/S1sot+F49eVRFrTsvsosejD/vGyKqa6TB1boUQyYinL/fKPIXrZ3hkWZvBJDcdcwSbu/dGIBAIr4nk1PFx378voK7sDuusjaV5zzghXUATjUzT/SA3+FhdVl3mTvmi/KDcWpgp9YRkrl94xaC3QtZHjUZy0uiY0NXxUC92OPyDjaVT/xINjIJcPGUmPSTcnhnRNqNvOA+pyMSYHe0bVFid3XJZUdA/r7oA33yGeyHJY0KkF3BaLbtz5xNscFtx8Ky+90bwVdTcKbzeH8Aa1P0JdlvrRlu4znqrOHe9E6VfSK+oGasM8RuU40JyrXUh9qZFakbdllqAkeJ4n0t1eyTEHty812zZ/oBS6jfSqmovN13uhyDtnBBAqQ87eMfYd4v3b0ZUT0ivDExTpmsRlzKVCkcFhdkYhj5ZAAlIkjWeXwkqxs2h0KRnoLKSoXEQXftvO/BqSUtZ0bNO1AMCme5bWdjPw/Jwbu5ZPQcPfZvdzoL7Ozdhb8DFOZZFzGPBKC7dooBlsDc3H6RhwzH/fmFohyHGG+THAmBbm5ny3eaL/3v7QtAOWZ8O8I+CYDw8VmZPhL27DkyqIxwEnDCv/pA2s2MMUy6vgk/LFd/hcfH1BzLP/78NvXQgHB7FpBio641MTB7pMO2kzevLct93oh0Q9ksgwK+7ipvuf+kOImpHMv1s+b4hd560v6ZJT9C7LhvmIqSdGjWVqafVhvRRFcgqTOZOHWVcQFTKQVyyGfCzkrTpSzMVI5F2JdWMltkHPlqRQAJfN+yXQCCQlJId9gQwbR609M3CNLi0It9pKTv1PifKZ8McJXxja++Gufcd+D+fSi5/oJRn3ZAdnpebrs50nPruoB5YudObaQjzGDtivwvx0XigWjuBBL6u2G+B0Blp8wO5XPLHhMt9qIx0/KGluOhGmDF9O2M9QA+r7Eh+WiQlTZPt7a8w0TY9WHzWR87jBBJI4AvCAQkEwomPLju8LRxexb1JI1iobYEdsn98SMchH/Sl1WOgiTsd7ZEx3G3eZ6QMOFm27X6idceAsg+u7v/c6wR6hcifknkO43JTXcOaA16JOi0jY1DIxV/hTK5ujfCypqambu2bNyXjF1zwG6SURUtXrvlMJ2hlZWUlubn1VybYE3XLGp9ygj8X5OTkDBAqfJvB2HeoAxn5VnDLUQTObCm3c6VuYZ7Uv9bW1nbpbP0yogAOs8rJfNgQ4iIVtmfVrGr6TFsRHrBAIOilp8puYoIbNDxCw3Uy1LFSMPULZauIohp2oAxmMcmGC8Zv5d7k45gVZtQhSENYZtjKePPy/s+7TqB3zJw509jy7ls3cG4vbQ3xpW63+xDLsuzVq1fr+s3IyHClpqYaIPa93SuOZ0lg+C5COTf35MOEbdwjOVsmFC9j0iqrW/kyLavRwiLs4lVSsBVcsTSl1D8NT2qT6mj7PhNyglLsKKb4FjRyVf3Klx7DKyovb/JIYUmacTgS8Xcoxpd42w65rz1l+yww4s+RjWYl1Cakt6XDEvekMnaEbaqfg5SOtm3ZYRhqbs3yNTQLURXkTKJx99XKsg9RQtCkr/WKK8lNfk99fWOXTXsKsjMvtZlqN7h4C6+uQt4sxeS59SvWxPucUP7kVIOdxmy2tLapaVt+1sQTFBe/BxGfBFc5GVbwDqX4E26b3bIE9Zmfk/EjocR3ke5C5D0Xz8cinx/TKtj6hpHX5+VtOopHFLnUR0DiPIcylTCuUvDtDwRnv6td0VSBZxzfuQDfuRnXR5JMYoq9YgsxZ9myVXqk7dRJk4ZGTPsPjItpyMcAvNKGOPVKihuZIX+ItL6JNJNQrk+EMNrBWN+vWd74KL3bXxwUgeCrDPxcuDy/6zw8padpSvku1+MknaBQFM5SuGEcSh3eGjQ6oGRYSHlhc9lUWsqbwIEDBJb5a7TwbFupmySPPMu5+xCXVD8F84XCzPxfF7fuR7zl9Ssa76YXSIhsfWfT45yrf4FIuwxzkkDgtvEv7lI3DmzlLTvc/D9M2I9C4K8V3PwTk0Yp37XrAzk46T6mxD31K1bXOa/GAYIvg7aYBeb4pnLz2rCyz29oeGnPyMKcOeKMlStdbTu2/cMW7LFljoUAhqsAFS2rb2iKryLMy87MAfHe5eb2eSEp5oAJLwQV5SHfb9Lz3KxJZ8CauSGszJkrV67cSmGnZE04VzDjR20RdXayi9/vcpmlEJLfrVvRGJ/52RkFBQWmDLX+yWUa10Vsa75wi+/X1q7ekpeVNZmzyIPCMMYpac9A/Z7ocblvDlvWC8yUlwvRsYuFk+/F8zLbtv+mTHEHtyQtsqOFWj/G9+7KnTJxshBiPgySY7myz0GbXA0mPhfxL69raKK9DXheTsa/XIbrynAkQpudfGQKUQHLZS13WRfV1b3cnJMz0WcqcY4pjUq3Uu2thj3XNIxzZURdaUr2lGv70N3PBp/94tcyENLmBXKFwX/MTHMoi1gvMbf3tr7G5Gl3JFg5P+eGeQS3IhuYy/ztvqayJtB/zAHnBbIyb+aML6ttWN1lCDY/e9IjTNmPwZV4PC8r435uyP/ULXtpUX5Wxm1SqXdg7t/lRI0jJhAEF7+qXb5ar5MoyMr8CYS7DwR+DW4VzP0hLhG5G5rqbhh9Z8IqyOZC3c4j4n1pqmRoxjMQPxcCaKp+P3vyBdDOZ+MyEwyxEUbvD9ra1JYUN78PGn5R/fKmJ4pOmTTesmUlvvs2LAnSOESzeqiSrABhiVuQ9g+hcR+j+BQeQ35O5nnQR98dtsJ31ofZm8ZKJe/vsI2zyUoirW4I408Ry14Oa+Z0WEpdhiPHjRvnHjLEPYhbZh18iDHukBzxYlPT285j1GHmVWDm+1Fff0ROdoERb7EVmHmZZmYIv8xzTZfxZCRiPa1M/n1us6dhPQxnysyoW7myuaBgXKqKJFeifc6W0v4WHJUbULCRKFjM1aKJBRa+AUODr4GlNcAU5lWWJa+ob1jdbQHgTOR36+DkeXAZLmYReVFgZSNZYvuNgyYQEvjyIX9K5l3wxfO5NC6oXblyM0xhM8WrzlE2vwqa85ukOR2rYCGIrxXm7Mf1pzf+kN3cdet8AgkEZokHwZi/hADocTMUEggmj9wDSr6XM3Ebl/xe5k1+kHzwqEAx7wZTDItweZnBjTx7d/j54a+O/pjNZGzrOxt/DxnGihpWXx/IznwALL+xNaJuJbfGDu26HoyRZXP5jeXLX3qf3B2PEJmmIfM8bZG7O1Lc/+TSfrQu6o50Qd6kiadzk/0OAudDyjuEWaPziEEYfg/p3glNbUpbvgIzfYlkajiYdKppmodaEes5qdhDQjCypJIhzCph9q5FWmdAAOTb0g4Kd+oEWBE/c7mMGyN25Mr65Wv0Xop5kzPOd3tdj4fC4f8wU1wnbLUY7HaMtPiEpatXbyCBIMNJC0xhnIHaPlVyNQp5uQfCAUqU3w6BuhOW2jVg0KERzs932+JTBcFtGMaJ8PwCEIDPQyJOMQx+JiTGX4Q75UYVbv0r8vWdiGWthoBZo5i9qLMr1B8kBMJXF7woZ2Ka/LRjq3VIyggw4gQwmcVDsrZ+zZoPnDgapM0Yl98btqPj3AXr1vU4LZE00JaB3uNt4W1evnx5j4fpEKN6YUZzd/vbS5eu3V6UmTnaMng2M2yTSf5qhLmCphkeuXTpGtqAhRdmZeRIgw+D5reFZTTVrloVtyjJb5ecjzYk28K8qQ0QKnZ+zqQsCK4TQLTtMNUbIQD03hu5uRNOdEciW6tXvqZdg84gTT90UNKLgrF7HF+9G6ZmZR1tKetEWCvDODfa4MFu7Cw4CHmTJ4/kXE6AVXIIBMJmb0SthsWgp2nnTzk5XQkxKqLcLzc0NLxHYdnZJx4ulHuKYPK9CHO/4VGRDJtz7+BD1fKnn25qI0H8wdstJ8OqHsZdbFVtbZOexwPLA+3E0yVeNrgM1i5bswrBcQG9J111uGTyQ26qhqVLX9YjcmQVLpky4XhhiOFSiRAzOtZQO+gX+4mEQPj6ghdMySjQDGmJtUtXrVrnhH8VwOGjfwdaMg8E/prL5vdS55/zLIEEEkgggQQSSCCBBBJIIIEEEkgggQQSSCCBBBJIIIEEEkgggQQSSCCBzx2M/R+W27cX5CDJuQAAAABJRU5ErkJggg=="/>
          <p:cNvSpPr>
            <a:spLocks noChangeAspect="1" noChangeArrowheads="1"/>
          </p:cNvSpPr>
          <p:nvPr/>
        </p:nvSpPr>
        <p:spPr bwMode="auto">
          <a:xfrm>
            <a:off x="4038600" y="30480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png;base64,%20iVBORw0KGgoAAAANSUhEUgAAAQQAAABgCAYAAAGMHTxkAAAAAXNSR0IArs4c6QAAAARnQU1BAACxjwv8YQUAAAAJcEhZcwAADsMAAA7DAcdvqGQAAEjjSURBVHhe7V0HgFTF3Z+Z97ZcoQgqFhS53aPa4A64O68i2BsqXMGeYvwSTfmSmGgSNCYxMUYTE2OMRo3CFUCxBSu3VygH3GFBUbg9ECsoipQru/vezPf7z75d7rjCIWj8dH+63Hvz5s2b8q9TWQJ9wV8e+KG/suanzu1XAyjUJc5l30h7+LnD6a+vKuDXAUDn6y8EvsraD5xLuo74KmvCzq3GiAcDXjZ/vpuu8SwyUynDuX5K/62oLaa/hPQF9cq51PBXLDnNP79Oh/kqah5IX7isy/MuSJtXkx6LTOhyXVWr/BU1r9E1ZQiJVegHe8FfVfO79E7vESgT+u9fFnvor6+qJtv/yOKBdE0wnb9s1JOr1YbzJnFc0k8jOCtfX+vMSMmCpYXH++fXKy4Ea774FB7NJGfC42EqHGLNM/M4F+bPZSS8u9N7bUyIZNxydkRKB/0VLs9yJvSn49/SGPXEqt6r6HNGl5wcN3fJCFdy8lvNF2Z3zWEvyM/KvEVxNqV+ReNp+dkZLYrxpYLxoOB2uZRGOlP2SJQ7VXFVjGfPMiXHC2FcYBgGq65v6Nc3Eviawz+v+lf0F/x/ow74nCGcv3tgGh/SH6XkLn1/gPAvqLedy76RNv+FQfQ3JsWOvPdJEiifGSRRncs+oWtg1GPL1cZZ03fQNT8idQeq/4WUQQPepftYQtAHK2Py31ceeA5qPXpdUX1P7HrU0036b9rcJRfSX0LnjPgqA0FfZfWtdB17R2dgw4U5nBJPn1ef1lyc720pLZweLCkaQs+CxQUcMv1Orth/pBVZSGHcNCDz1Vq6bimdeg39Jcjdu1haRfWp3DBPdILioIwY3mSf8CT/TOuHSJuu8TgNkGxvnp23Mf2xFTpn6Y8uj5ZqUYMShusHXEbmctN1RvrCpUrrDW4cTdcUpzOEMF/kppjDXS4q5RIQE/MvXuxxc3nkhgum8OYZWZx7B+xgnlRd491AzeFcfiGIy2YquW1ZIzbOynvbCdonpk6dMizSZj8gBL9RMnk9k/yICDPP8srIaTWrmp7Iz554Xd2KNXc50VnOxIk+w2NcBv3wkWkafw0sXZXQDQkk4KBfzAAB/Q4iPsMGtV2rdib/A0FFLSWFx0WffkVBGsNfEdgCR+GDmPbYG72FfxEYWfHCKOdSA3l5+thHa490bvcbXShh3PzX3BGxI0ROiROkMerxlYqUinPb7d5X8ewx0DZvQytBPUoybEqgMat8FYHn4eRMp89wg5ydXP0Owhci/CLGcYtfEEqRFKAMkV/Dbkfgj4MlBZxUhYpEKAza2GTNF0GDL1yulAXvEt8Kvr7E8I8tIgWXCtfgdMaMxfiUIbxetuGCLO6vguOkJDt6mHK9t9X4CM8GQ6Mjj+zhYGnB5TphoIuFtm7W8WFpW9ud2zhkR5s2BWKw29s2Opca3Eh5iTKJD54WLCnkVAGgpOUISCLzIlicz9u37x5KJoh2PTk/XodDy1MFUBoboLXpL97/CVUAXZPvZLpCh0pLjmK2hcqrvan54hzUKCqOLISbb5aIP0BXJr1bWkiZqEL+XtQBKDDl5/2P3ahJ+bKS8lEl1aMo9WXDq57V5g+hSyUQWooLhvjn1653bsm22Qx7qYvN01Ja5EP4W84tE0lJQ6mVg8WFL7A5AZPMmwiLfEO4vblOFFgknkZly80pkcHfBBWMdoLJ+Ps7yHmZcxtHWvnSzFFPrFZvXjj9442zC5tjBd0XkNcS4UmahnS3uZlrKIXJcITSnwzb72L6UQO8W3zGJ/SM0CVlbYniYzGyjWHUk01KtrdSYUEV7aA820ZFxPsAvpIAKTc5l6QZ3nQuDypOmXLymc5lHHnZmR/R3/zszEYd4GDcuHG6O6knFOZMUnlTJl1BcfKzJp5AYRkZGS790GnkmTOZ7oKKoSh3cheh3j8a+xyQO2XiPNi5Q+pWNMUrI3fKhBOXrnzp1dzszAfBpzakGvHt2voVTXNysybewrlImbri7B/fzG6WBQUFZm1trZWXNelyyNyHapav5lPzslSsfyQvO2O+UK4bmGG9Cjt6G9J6HhJ7LEhdcM4Pr1ux2kfxEkgggQQSSOAAAItOD2IQ4FQdlA7PLxP6ZSdoR2TLbq++OTK1IzYi9LWBf35du3MZh7+qpn/d1l8Q+hxY7Ae6OVCj4L7S2B1YYAt1DMNP6N7qSoXI9XXuvnD4Kqq7DIJK2+4ycnvAGPV418KNerKxW2Fp0NS5/MLhq6yd6KsMHNRCd2llf3nNnGBZ4c3OrUZBIGC+t4V9K1hadA/dw6H6kdWh/r75yiLdA0Ig11lZFq4UE25PvG8gOloMSMnsJM8Rm87P3qrDyVtVeISfkvaLLaVTp+txEal2MEMMYrbcIZi6VnLxMBNICu+bwsi0mWUrJV7S7xomC87MdUakoyPXureL+hrgKkOAv4HSjYE7j/xMEUhf6k4fLvR79E6P0In0AAqnXiL46PHBnhhGV6w4LjY8QtBCFEhfsFSlL6jJ04FA7D3qLfLNC1ygA4FY+Ij5gSM6p039AeOcyQiE2LOeKCFWEaMqaot1ZTqIvdM5XX9l4G/+ytq4tusRvvIlXSjBVx6dAdEZSOgJ51KDPoJKehItFK/hzh8mpEeHc6Kt1QOoEtIXRcecOiNtYU06TReJvddXJRBi8fwVtd9APN1xQhUDCl6of5WBx/aewdFNMArT9UtfZfXz1JmJgrUwoSY6j+IAzY1Hbb7q3OouLEOy29IXLpWdM9QVqB8i434Chdmqpb7NjwGTHesE9wNq6+jKmiLuMu9vKS7UPUs0mYNbbVfpX6T9Chro01EddKsEvKG4UtdsKp2+ARz7bfjw3QZjkegAIeT/0PW4+YFUVNb7G2YXLY0mztmJDz+XwoTBxnTqAaYZJOBXRX2R6Q+9eLQTDPXWfRRRAz4/dfhuLC6o3riuusYJdUCComcES4qOkKarmuQIfY/CoOFY8NKzdsZ+OmIndK0ECMFQhz08WHpqC91uLJ26RFnhs/SzTlBSnblhVtFSug6nHh3hnB9JhSEyo+HPVy87vTU4K49bEfU+tabmUyV0pVHXnfKa78bCIVBvonA3Nz9QoZCWGXSPb7xJzylN/7ipr1NYWkX191tKCtZwpsxY5ZHsoQKPeio6CB0FPmfLbzo3zGJ2AbFJ9Jt1Kq0i8G/nkUaXGqWIRNrObRwULpJT9LVsa9Xkr2++iiBpPLr8+aOcW4308uopzuVXFl3YYd2sWWHb9L4zsqpGd1iCAs6FvH9GPzyImDlzZpeOT8LZubmH0N/87MxJOqATcrMnnuNcdsHMcePceVmZvynImRRnhby8zGNyc08+bOqUKcOKpkzJoLCCrAl6MmJ2ZubxFF4wefJwuo+hJ9J/jyneaNnWdaZpPgW7eQeMmbi+P5jImTQhc/nql3TPMmXcZMaomqVNy6i3ONnN5yIfHxyxs/WnWwYnnSmYOFxJtgO20OiQMm5vaGhoRwWU1zc0ltH72dmZx7ukOttwGb+3LXUhpPtvhfujiTJ82FrIkPvRmGn1y5uunlNQYN5cW0uWXRz/Fd6eAwqsyc68tXZF4/Vo+XfrVjQOL8jIOLS2qWkbPc/NnnSOUOpaZPxTFGAIhKopuVzNGc/nyv5tXcNLT+VnZVTUNTSV4v2QUuoxaKzjISC3CiFOkba8CArk157UcEFOzoz2uhefsQPLVsV7owtOmby7dtmqVJ2ZBBJIIIEEEkgggQQSSCCBfuCgOU+jnmhUsn03UoSv56YlEvBs4e7JUIi6iBgcnK/+RK+vO3zl9ePTH+3eU94Z1G042umnSeDLh35JBF/FkhzGxK3czWYHLyrSC5EI6fOXnixt60GkktZSUqjX7/QFf1XtTibV5ohUMzfPLvpcZkb+f8SYihdG2a7k9cqKQHqqxcHSorOdR18Y+kcIVXUhzpQbmVwqbPVzJTi3bSkNQ1TieriS6r2W0sIuvZY9wV9ZQ5OT/UzKZhS2yzz9rzJ88+szUH/QnXakpaSo12m5/03skxD8lbVbQKaPBEsKf+IEdYOvoqYe5kAS4mQ6Qd3gqwi8io+9DwI4wwnqEb6qmlkwLy5FxQ2VjK3ljFdC2gScx10wYlFgsBniN3AucmGCbAGBPdRSduqTzuNuOGx+IHWApeYIYZyipIyAiP9jt6u7Ok8v8FXUfo9zGDWAVKptY2nRQ6OqakdKKX+P6toRLC38to4I+KvqxsH+uQbhGWCSViXU/Jbiovucx2zUvMChtmAlIP6jUY6fkZ2E4P/BOy7YS3+n4UEaMGZc6XWnyBMtCHmypbTgnfTK6qsVjWE6ALMZLWVFf6XrtHkvlgjDjC9RQLqi5c3Cv7Obuc532tzqU4TJb4QUH4wWXu7m8qZ1s4r6HIHvlRBoQaSMRMjke6uluGCkE9wr/PPrdiJHA5Dh3SCKW2jEGv/baNAbmeCDkdltaNDDnOhdMWeOSD/pTFuFO/CafIsPTD4puPKZ3WljTi0yDP4oOGkQ8rEK7+tBsLSK6kWCiwu4y82scOh/Nr1ZeG/6uCVHKmkEULnpAuFtFkt+tzhHT7PylQd+zw1xPUe92nb4+o3FRbf7n3nGJXck/dYwzf+lcVoaIg2W5t/D5ijhG1d7MTJfRe8yA21h25tRVY9yqLXmssK7QPgfoIxHKMXWuZU96431dW+M8WcNs0xvA75/rPAmswFbhXvr4LCZxEOjbUuORcOVo24sLqyTeMRwN19S9LJOnyk+al7NaOky3tC3duT0YOmpNAed+6pqP0QDHao4+1dLceG3KLKOA6BMZwjDeIbRQqK1Lxi07gWE2QqKSUZeP+GmmNR8Ue5bvsqaXwnTnIP6x1vqkuCsgnnRFLqiV0IY89gLQ62w+SPOjZ83F+d3H7jvDGQ6/fGVkoXar2t+g93Dbi6Kj+vQcly2O+WHaLRbm1/OQoajVNsZaf9+AZXn2Uzj7G5lDdibev2PLvsfFQ7vAhc9AvXyRwT9GFXSCu7sNmwCNXYGfJVnuOmOrpQqrz5bCfE0hyfT0wYMtOmG8LgqZSh8L9TbdyiMpom4JP+Ae/DOjO7vjHgwMDgiLOP9y6d/7ATFkT6/XoFw0R7ilpay/Oga+8raiSCcJjzoVTXo8XpEihOCA0qPwsOqdcLmWac7xINwGoMXghltO45689IzPwBhhLjgbkixP0GK/diJpnHiwy+ntCft2k0CZuA2t7vp6szocrJO6JUQYkivevFo5hnwrm1/OmzjRafrtfudkV6xYixPda8LbduZ1FnE7o1j5z19iHfAsE+sjk9HbJw1vcfVz2jkSm66immSAVGwcLuZHQ59JGz73OayqSt1nIqatcj18Xj+KAjjYv1iJ2Tc2+jaebgVVpGwXiLnG1M0F/VYCpn7QnNJgd7IZF/YFyEQIBXmQsrM5gY8YmpAB3oGCv1V/GaIeD3h4kAIYWT5E8NMz2FQz0wTNv31VwQ2k+SBAju/paxQq8L0RQ1KhToYScnO+ekMTtKNtx624bwiPcbZGT2/sRdoVgdZtJSQtGyHW1FU0xwAsUnyKgSxHZ3q2wcgpjrwQQ/3eFHB0al9Dji4bBCYPvzB1ee1OWEaIA7Si98TSSlsw/mTaLLXQ7i/HN//MFhSNExH6oSRlTWTDC5W0dykZprWV1lDs2LuRoN14D4pGmsP/Is3eOxP3h/lcvHdG4oLNlFYX4RwwtP1h7S3qU+ovyRiGSM3l2bHVwIS4hLhIBECwVdeMwufg6pSa6USjwiubsP1Eyh/p5l/tRZaE7pP/jBYVvRnJ7jf6FvkA/6KJbfDiNlMs3JoLhbE54Dor2ggreWkcOg/ZHbJLOeVHjGyqqaMtvrR6XQlAprvleIe6N6eMnRI64iKmrFOcBSKFek/oQ7Nanj/CtANOIQfTjpR77fkAFx6h8H5Kr02Ndyu13YhPowytUzZlhfxQydAMunIQHp57eW8dWuH4TFetbm9Z32oZcd18d5Y2/ZBq75AYxsidJ6+BvzzambSZD0iAgLsibgK5MrSO1PAdnGlza/ve/JdVJl3Abh+PgIXIqUTiAgg3VRnIiC07kgZSOoP6vVOSM0lTrCGb351Bsq+zV9VXeAEdUOXBukMJFaBXBWD8huCJQU5TnCvALe/w5WiyXg3BN8svI2NX8DZ668r39iim5DxXyItIqY+19aPrKj+hiGMH4LwaKYUVUg7uOTZlkc/vJotmNVtLn1aZe3VMLx/CvN+sA7gaKfkAWd9cF5mF6kSA7hmNuL8EumT0ao450G4w+dsmL1HVEL6NcZWZMdh0ELkgi4eEb79CxjCV6PhkiF9doETfwFOnIt6uAOGZj5xt0KjwcibT/FpcmNY8ka082HIA81gnAsp+lNIrABKOkAn6oB7vcwVeTuHJkw5QRqQGquhOjlURK/eWca997p2DBxNnsvpCi4/smEhI28yS80OXrqnD6jf8FfVVOiJxxU1XZan9gborfdJT5GF7gRppFUGfkvL6v2VgT85QQn8fwQo9jb83nduewTEjoU4M53bLzt6lYIxnHHGGZ7s7OwRzq1G3pQp8S39egMtVXYu9wciPyvjj/nZE+/Lzs4Y44QddOTk5HSROntjn5VCoGnDeg0HrZHoDBLe0QGlEGyGfRqL/23QnNEP3m75LlTVuVALK5SL3Yes7166dO32wimZF9WsbHyU4tEUShHhh8I6vrWuofGCguzM+VD4kYgyf+rh9gSp7KFCQKkodqmQ8le2wb/NDOM3PGxdyJhrseLWAq7MGfhbXt/QNCU/a+KTUojlQqqxdQ1Nl9I30PjLoM+rkUZa/YrG2RRGOOWUySe5OXvZtuTzhilOk0ZSkilD7ZFI5HWom/GKiwvgVf0eLXcMVNDHiiMVJa+DCi9Hc6yAQjoqrFwTkk3VZln286ZpnBaxrd8h2g3CEK/ULF15svOpLugXIRBG3//4gPXfvKDbCkjaJ6ynyfJfUvD87Mwr61Y0PpCVlZXk4uF8CrRhApi2FHUrX26meyIEQ7qOrl2++uXp009MeeGFV1vzcjIquOJpeFd3aqEhX0SjTqNrmkd7xM62K94fmHy66VErZEgdW9+wZg09I4AQZtQ1rFkUvc58mgm1om55028LsrL83LCbUztkytNNTW15WRmPgECpE+IDxP95fk7m05LxJ1yC/5M2AcufknmeEuqbKIZfWfwCI7n1fR5J2WVLtRRp3m4zT7WwO8YJYUwBc55e39B4dv4pGdOHLWuq3pY72eprI7F+E8JXESTKVWTXDbZlPr9s1aoGJ/hzQ2525qVCsbzkwZ9e++yzwWiHQwIJJJBAAgkkkEACCSSQQAIJJJBAAgkkkEACCSSQwFcAB2XQifZfCoujN3Fp282z8rtMxfIvXPouTeALzsyLbyWWwJcPB4UQnAUXekdQmpgaS5Sm30X3ldPzGC4NFufP1Q8S+NJhn5NX+wPD8LyhJ4wKo6M9LJOl5xMv/ZJ270zlhhmi01zC4XB8fD6Bryh8lbU7/BWB253bbsCzv/kqavQRHQl8RUFz7tMfXd7rwpYY9I6X5TXTndsEOiG9vOY6XT/z6w7uBtv7gX2rBhh6/qrah31Vdbc5IXH4q+ru44KXy0jH+U5Qr5BhxDH48/6qmvgi0QSikIJdoxcQudyuEYE96zS+SOzTWIRIv4Fz9lvnlpa86QUYes4844fQ/H3B5JkbiouepfDeoGc5czGfJrtKm39n4+yCe51HX33MCZi+MfwqbtpvBWd2XcVEoG23uTBeZ5aq7Hwa3ReJfUsEKZ+jxiZvAA05iys2k35MWddwtxuPBOuwWvW6xL4ghbGSjEZajWOIUJ0T/LWAbyxr44ZxL7OMQ52gLmgpLgoGZ+Z7/ltEQNgnISjOKsH9lc0vP2PA/attLi2sp19L6fSqgR+tdUspG02R/IATvVdwGbkb4q/pqEM6XM2lp0WXgH9NADaixZDO3ZcTfaqGtPJAppGcvPqoQW2u2qI9S907Y3jV8qTkJFdbh+gY8vY5ed3O0ST4FzcM5GG2wxVO9dB5m05wN9DGF0aI3wi5cYo2TqR6ZveuXXfsvTA2Bn953cVcyG8pJgYoZa82k474xfoLxvZ66JC/YslpjBs0HXw4iHs9Y9ZfW0qmxd1aZ7Gp5lolOZcssnBT2bStvoraH3Mlz0KWbg7OnlpLz2nNpelR3+UGP5sp4WVcNXLm/kNzcc579JzgqwhcyoVIUUreBcnpUrb9EO5Xo9Y7gsWFD9BJrq6QfSHCourWVuGW2UX3I58+lP6MWDhB2Kp6w+yiN9PmNw7i9q5LOWUvBmk1B8umvUCXtBp8x8Cdv0I5T8XLHzNm/62lZOpzOl4f6JUQ0ipqzoRGWMSkuralbM8uID3BV1lzv1LqPCHVzFhFxZBeUZMHqbIAuV6wsaTwWie4G2BDPM2EQKUi+/hwzBKhayXV+pY38sfF9lbwlS8ZL9ze1/SeQ9RZRaWg94RAZVqPtZQUXUTxYvA/EhjOPMY7tNy+S3z89OYZnE/aODO3Ue/qYhgn6HhIy7asc4RhLOJKuWgluIrYp7nNQ2sj7OPleJN2SdH506BrJMy5er15VsHxFIT0NiP9Y8ku0tBxUR4lt7eUFA5Jr6zNV6ZRSyvK6X3U4c6W0qJB/gVkT5nzmT4YBm8gj5YV/samslMfSJv3fLqZNHADjG/9jNKEVJ6/sbSoGN/7sXB7/hitF6cO6dsUZ0jK4I3TM3s+Jh7oUTX4K6tnowIWg4o9Lq/1mBPcKwzJyxH/MO5x18AV+rW/ouZ6/SsP/Im5XXWoxGHcYr2m468I/Ay5PZsaCY1+dXBmnrFr8MBUVNgDVEHC5Ro9btwKvdCVlrGLpJQoESi1VvLkwcHX8wy897/RauYXIr34oQwZjY0unuTSRIB62WiGW4+ifRM4i0xB7C20etl0uVZTXDTCibwtPFxXIuKbputpIcDJii8GN98eLCt8oS306UjkSO9+j/zdENye7KbvS2VfTxt9IB/jQdQP03Nu2WcaTJ6I74aiabKfc8VPRpPrhTXNJQV1bvm+B+88SPcxBGcWLlDh0PFEjLT/QvOsPEFEQM82zj6tecMrzxiQFnpREarnBiKCkRVLyoRp/pFOEQbz3kp5chnGcUhjG0Xi23f32Y/TIyEImydFqVixUEfqPtfzSc5M+hj9JFcFuJpGP1RMlm4AyohAnF4AMXcTfYvb1j0tpYX/RIDcevrJreDsb6Cy9bpLywpF8/rpe/W0IQRifxREw22cBSqHpMB7d6ASplOFw7C9LG3+C3qXt0+bd/2Dluuh4iS40Ee7i9A2M83F01ZF2uVIMl41UTlovmJaXLQrriLRrQAKzg7G9pCifShctK+Y/Sjydyuj3Ufw/Y0lU2/jEesPFEW4vZfQ3+Cl09atLy5cG+VNIlP1dnNJ3isbS4peo+cEWvGMHG/QhNIJLWWnvo6PtBOh+iuqr3KCNcak5R6CBAdSPlreqNbfND3J82gLINuWc4KlhTdQnt64+JTNwVn5h1GvL1fCNbKPfpweCQG66H7oxFK65qxtqg7sA6iwaaDCj1Hh54KrCtAo0+mHyjsFOTsbxPAhRKZeHtYTFOd6zwGplOa0zhDSuBDi/ruxhePc45lEnGIo1c3Cbi4pepGIiMY3hC2uoTBIo6uokpUd+Z6O1Am0w4sKh21uxs4T3gt2hLbp6YK3+PvB9vD2oVYb043dGWp3+9/0XzKxDwLABH8kEkL+50RDooh4XH/WDBYOrSKiTp/3wjTaIYa7vWxjScEtTrQ4oNLWEmMbQsXXWO6NHgmBgEqttKXKN70p5U5QjyDRa3iTfxKWu9PBoU87wXE0lxQuNkORcczj/akT1A3KsstIBEIyTIaea/NXBn4wal5ArwxuLstfCar+O233QjuZUBi5rBtKC3s8WAVEU63/clNv3EFxSb/zsLHXwUhRBEsKzM4n4XeGlmN7Y9Ysm84bj20TRIZd2ryadPqxFPOgHrwMCXaT5ma355i0e6MSjoB6Kqb9kEAoWlJIw1WCGyZD7SF/VW2VL3aUl/4FFoIwo5uDKNg1vaBXQiBsgptod7RtQYJzaeczJzgO/18Wez4N7q6X7a3PvT37nB49BsKbl0//GMbN88hUA73jBMfRMhtWrR06GUX8VHi8Sfh7p/K43qAdSNKqahahkLqhTMVSqcB9gnNnnye1ZzgcleZKUu84dwcMGMBjkbdttO8DdycFjSTPBvpxb2qPxPbZAbkcCa2G1GJ8sPkjChlTGTgexqOLwx7R6oNiMaV3q4P684BoZgqP56I9Py/9Ha5VIOfRDUV6QJ+EQECEC/DR2eknn2n7q+rG0Rlw9Eurqp3KRwzpQKamJEfCXaz0nmAq79Uw+qaIEUM7RlctHe0Ex9Fccuor4M5DXJEdQ1Gyb8iI9Qoon8GBuiB9QT3tlsKhy/cpckEn2hZB5exxUyFGw7bstt/SZ4Gv8sWJMIDXIc2hsr3tQ9URPs8OtU+L/kL6ZKGDCsN1DUk0GJowqOm0MnYbpB7EvfUb/RwAm0TrBfaUy+oYoFq3D9r7Jz7ZOrClpOAYHa8H7JMQJBenUu1qA03JVYK5mujHpXxGdUA6Qve0e1yFTvReIUVHtrIlkx3tLKLsLvHpfDzqQ6DrdRC75GPDxjjZpT7waLdNSp5eVXsTWcy6UiC0x1T8p8edW+G96PP4kWW9DF3nnSqOce3S7Y2RFXWjRs59vt97RHNlLqGtdWAAr4MqHBacXfgUHYlHP6ghffzdwUTLrLwmeBW0w5ybVCNU6JlkJA5KSb3ViULV8SQkITxO1xG0NWHns/1iv562NOiMfRICtCRt7UYuxALorFQ0UGwzLcgapruKlcm77TfYDUq8h7xKZDgAg6bLOEOby/O4R6RsT4PYc4I0yKKWlrWOrkGEJ9FfO9SxjaxjiyV12zjS8RQG0EGpEAva0JO2vZKIAQXRhtzecKcmr3elDHi1J9XXIzhzBoV4DxtXyhudix4BkozvpLpfUPbviPhMmy8iooCqeLup0z5R8F7up74G1IsYWbHn7NX9wb5Vg9v7L26pDHgA3XZNg5tSwJl9BVfuHrfI7QxlmtXMljODxQU9eCEqDDGLOuZd9llKm/dCLiTAOPIS8K6ueO62s/RuqMLI9FfUxC3kYZAqgidt09Z0JNKyvrRIb3vnCiedrWdNcT48vSKgXS0C9cDBsNpkt+5mMhKBC3qz0+uzB+DwbgYJJIEmem6In4x7LXpgLfWuwv6pheq7mu57BCQnytfzc8H7NHw6uOc30PXE9FlIiP7vsqMaQVnhZ4ngTberjnZRc4I1kLd/kBHu3PaIPnWur7JmAT46DhJgvBPUI3xVNTuEUn+EpxHXW50BL+A34NJvBmfmaat/b/gqqh/hwrxEVxY1sjbWSaSjbag/Q7FlILrcaGxKr+Z/ICLvJh87qiqoIwdmBIgABtOO5ln5XYwivbuqy6wkFUGcQzWqCYbeEcIKHmYnsaIiC/l8jRuu8RRPg8Qt0rcj6qyNpXnaSxldEThOeryb9BQ8pEVGG1SXTpeHI8XS4FXUINxlsuaLoscwkxeExO6ka+0dwXCTro+8bLs3iyd5a6Dvo+V0nuP+iWBZYZfGRpnX488o7nLZzRed0mOfDNrrDXxwDNUfDfBpkASheoI68YT4Ea+VRY+o3hs9EsLo+5cOsAezbagG98623albLzs9urdgL/AvqJnAuWsNWq5dvb/7kOCRu3VNHulN86S0t34MF8hrRMInvNmpI2VvwBA9DBn+F7I0EbWiN8YUQnwgBft2y8yC5TpSJ1Cfu5CtT4FDxyK+AAF8Ar66vXkvtRMDjXeoHW2PIv0JuAWzi51ov79vLC2I9xX4KgPzuOLdDFkl2LUtxYUrnNvYZtuLcandRVTiK4N2Djh9xzEfCt42aJneng/0ASkaP8vTV1X3I67s64lpUbAtHubKC9vhEczk97G9tnVE0y2B6r3eudXwVS33cxmu5Er9p7msqEu/Qmfo8RTD9WeoiahxzPl2tOPfYIj3uQlnj4SQXlnza2Ttl/omYo2nHjJ93QvSypeUCmHo/obY0bkaKDWJfKJQIdllG0rzH3GeJPAlQ482gi1S/0R6WYvdoan73KTRMEV08ioXbRvOm8Tjv/Mnc2UYcIK51SbMhU70BP6/AcZYOfQb6aY+gXghX2X1/zq3Cfw/RJ9eQ9D48FLhSRo1qvzFE52gbvBXBS6B5FAtJVP/P+ys2qMq3BunZE3q4iEVjBuXWjBpUo+GbgwFBQWfaa5hwZSM3NzsiffnZWfoDqPPA7SV4L42A+2TEKhf3Qq1XyWF+UpsaLUzYOA9gbp9mFmRXjd7/jIhL3tSr0ZWZ8CbuzYvZ+IVzi1TA5PWSVOlObc9QkXa/u5c9hv5OZn/gJm7kEvxAmyyzLzsTO0iT548eXjuySfrbmNcDxw3bqY7PzuTjFy9JeC0nAlHnZY1bsh5nXZTPWXSpC6e3ZQpxw/Ly8zUPYkubi1UHa1XnZORkawf9oB9coivPPBzuEi/0zfkz3cGzG7tiil1Hizkp5zQLy2I62BBHw2zPN1l89kRU/6lbkWTHkXMy5r4+/qGNZorEY/OQFgTUa4/mCzya2bat3HbTIfFXsZt+ZAyxb+37WifMHSA9xYmzDrGrQiX7Dq4kL9gXA6WNs/mQr2iJB+FGp6A7x2JSsIzNrV+RdPvqXG9XJ5iusRi20hy1XY6wB4NHoQnRJuRHwIvaL3iqgF5vgFhq03DmNRmhUamuDybIrZchvtTpNFxCIu4NkulagxhnKfwXHLzL2iW4/FdC+7RgyCyn8ET2Q6r79raFau7DQwS+pYIgKXYIt0hA983HOE+Kxw5jn6ggVzhTdKHa7Qmp3bZFv7LClToiLoVjdfWNTSeEXGpeXBq7qJdVsGJORHmvtmJpoEGu8nFrOXw6l+zLK8thaLepddg/N4J8n9j/PjxcM75dCnC79YvX/M8DOVttFMrXPY/c2a/ZkpuMK6+L5Sy6hsaT6tvaFrFJNO73HuF9e+6lY3PEBN1JoKCgoxDOec+xD2hfkXjcMM0qPOtXXL5bYRNpj4Ll8slLMvehee5lm09I0PGxSiHF0mtklI+JIXrt6ZpngcC99U1NI1Gw/+ec/U8t/iPeiMCwj4JgY7lo/MV6Bict2fnbXzrklM3029jSf4yGr7dMCOb97Yt/pcN4Kr4bqe4bqXG4ZZxFzjnhw0NDfr8p85IGXxoVk3DGj3bybS5V/DIUhBRHlP8rwsWLLDx/kTb9m7Ly8qM70gPT3lHXcNLT1U3ND4FYhqpOI+Ptgpv6qzC7Ilnc8W1Ox6x5Lb87AwtbYtyMkezsDzXcKRuQcE4fUwR4go0ci/zPDkduNeKn5u7Uv+iTParlI8OvYqENO07TREKMjIORVkFM+xeJl1EsU9C+CoBovE9iP1H87Iy7jYknYKipQRtZr33OISea/Dss89qwgGHKajB3Uy5/wnRfQfq+ae5uZlpkCTPQ//e6FJGORqsMjc7405DyctAGNX4xr/ysibRGVHO5EJG3N8BafJr5k3VXeNTTztrGHJw+tTcKdSJSuc21IfC4W/k50xSMpy8Nawi2fpFiHj6I6UKGRHknDOng08hPbUVEuGXLNK2S1isKXzs9sFhKzxty7ubwiirpQx1grDEfaCnh/NyMvc5Svy1RH5W5i0FaDTn9nMFcWhuzoRL8M0FTlACCSSQQAIJJJBAAgkkkEACCSSQQAIJJJBAAgkkkEACCSSQQAIJJJBAAgkkkEACCSSQQAIJJJDA1xH9Wg36hUIpnl5eN0mZapCy5Ccts6c2OU96xcjKmkkmU4OYVLuay6bu86yABBJIoGd8qQTCyMrANIMbz3LTMGjHNNqPSEbCrcjmfYyrnfi7J79KSab44UywS4XLnar3RTJMJsPh3YrJC2ibOydmAgkk0E98qZY8GradRCs9aRN1MHx0szPGPZzRPll8HFMs/uOc46fGIKJHx6P4ziZoXIlO+zclkEAC/cWXx0KYM0ekjy26ibncv5Th0C7k7FYYBC0t6wILe9oCM4758400dcQsoaxR8DauE27vEBnuuLmlpPDXeL/39xJIIIFu+FIIhIx773XtGDR6nvAmz7Q72tYpV6ho40WnO3vs9x/OTp0vIZ2jVaj938GSwvjmRwkksC8UBALmex+yEtiqF8MqbbVt61/HHCnqejvN7quI/7pAOL78xWEdwqwUyamFcteuaiaTZgQvzdKHVX0WjH586QC7I/ykSBlQKFtbqyOe7RdtnjHjU+dxAgn0iDGPPHOkbXr/wzzeCXpvbYD2C5Pt7Y/xj9rLgt8/K77V0lcZB0Ug0CEuQngCwuU6Sp8wZ7robI9n4djfLBi34dvHvyO4ISOcH4aAO4TXO0afQ4X/pG1tNJNcJ6+/ILfPMyX6g+FVy4d4VWgpN91jY5uRq47213mbdV7zN6ZvdKIlkEAcGU82Jm9v2/2Q6fHOhMuqwzTdRDr+1Dyr8Cec9316wlcFB0Ug+CoDNwvT/avOJybq7ThtewfxuhOiAT8fFau8wjCTo52GANenHIQRPquldOoT0cDPDn9FTRmSfEBvZqei7Sg8SZD2HdcEywr+oQMS+ErBt6j2GBZST4JxRzPFvKRlQFOXtZQW7dcZAOQ2fPRhaKBhpai1Zbmg369XP9TBGWWwZYtS0tJCQKk2ZRgLDRUZEywtGhwsKRrS+ddSWjgUjZSibHk6F6IBTBuibSnRkLsFV/q8nQMF0npXMr4reqSKoPTreah9akIYfIURYmR10uGgSUQAoMcIZIKjcfoP6i+gE+XWzs7b/nUTBoQDthB8ldW3Cpf3ZzIS+chg6uwNJYX6gO39ga+y9pvcNO+GVu+wrcgVG4sLo0fzfQb4KqqLhel6SCnlhaa4NFicP9d5lMBXGCOrlp9gqPAqMLGXyFopO4LrS1qKC+c7URLoBw5IIPgqAnON5NTZdvvuFqZEUUtpwWc+ZddXUZsDe6UGzOxSkdAPYU30efZUT0grD/zCcLtvkZa1G8Jp6mcRToRxVcuHhFRoNmfiWiibdFgxZGlo1yYOuDsQOmQRSSblO9ww75fKqmwpLgo6MXqEcw7YFUjxWqR3DKwqHj2AzUlbp0kHzkm6egPW15+tJLZg84yifnWMnvjccyltn7gvQ57J7x1BGadN3MkKiyN2oB24BkLzNTz9u0u4F64rzvnEiaHhq6x5SbjdJ+uzyToDdaEsexeSPneQL3n5p827UU/sF8wwDsE38dyIliFk/yhYlq8PsyOgjY+B7j6XSfVtJcR4RDV1vdIvToootc4flLNUn6Ic/xZ2+K7m2V37ftLnB06Wkj8OehkRP4TPcQ+7INZmlGfb/qTljcBhsWHs9IqaPMXZU8j3IPpmF+gyWrvg8V4cLD31eQryVwUuVpLP46bh7hbfAXe5mB0KXbmxtOghJ4j5qgJ+rvjj3OUe38Wt7gQ6l16GOiqHH8kv7Tyq4a+qma6Y+AlMnlMZtSTVbaxMVF6qqyixbKCz7NyGrKIzX6MR9h+xVugXqAffCln/FNw4E8wwiAgZlda0Y9uHhR99b9ZnzkQMdMoy5+7HuWEcg4pDPYhPUNq/BIu7H3wfg6+q5hYQ1XdAPIfS0WMQBu/B0Ds3WFb4khOl3xjxYGCwK5k/KDxJF0g63BjESWmCkKj1d+F+Jyp+Fzj4aDSCV5im7qOI9YUIbzKz29saUjvUma9c2ZWB6Qx5MMrDwu3NQcPrMDr+DMyGVuU7kQrFh5zgh6BRBujTHonQqfFxzSzr2YhHlvYmGEY8+KDX5TnuaZGUfKoM08HMlPdoGvjALvyzE6nvgGN9JBL1MtNMosanGaH0Dd2BFg5vAeHNai4trKc0fZWB+8HgpyGpwUjPg2t9vCnFR/tTmi24OgkMhUdgajr6Dd/T7RDueMsteDaIc0v6vPo0ZdgB7vYeqyhvlAR1PFP5lGpFOuAS9RFybEIpHArC3lN+ikunYoZDbwoVvrC59LQ3KGzUgroTbduuFMKMCgSdgdiZvFEgj3SMXARlgmwHrSpFAmFETCCMnFtzgjDUnxBnIm5hUSovCkKHGcQEyE4IhJkxgZBeWZuPNH6L1E5CvAGIr6M6aMMX31VcbOXM/mWweGqtE87Sq148WtriFtRLLt4fhvykOvnVgNCjXve3QQP/auEf/oHNmikhjG8Shnkj6sbQ9EWCADdwtYnPPkJb0iELg5GPVBKq8XaM0tTfwDPX4b4HCdk39ksgpFcGbgZx/kp/PAY0vh2yT9x0SeFaJ+QzI23eiyVm6uAK2d5JtqDehMejC9sNaBDdIxyT1oiLyqPMXbm/nUnDq54d4pGeZ8AYkxlJ8Wh7beFSxhmkJ6RXBK4A8TxA/EfaQUbCKz3cfVZnbQuhNUsIoypWb1ob2JGVLNRxSctlZ/RoUYye+/wJluGqhNAZp99Do+PNNhT4imDJqV329deEytkixBnCEFczpG1Do/KZLSUFa5xo3eCvrDkX79yHmh1GGjlKTNatwdLCG5wocRwJyybFFB91YQLKk612K8H+xG1FR9X2KITp1HXBZQDa7ShqRsqbsNRFzZcUvexE6YbjyqunGFw8JQyD5pZEhaId2QTRc/764u60ll5Zf5JidgNaIe4yIHeXNZcUVTpR9on0itqfoCz60A6it70FQgxQHF7Ty+43kpJma8VBtCLlFiHVCRtmF21zovUAxdMqa24xPck3ylB79BtK7TSVOil2XvVxc5eMMA3xAugwXVsTFIfxkLBlaXNZz6403OTzITzogLWBuh3dEO6hULV7d2jmum+d0cXq2xc01fcX9g7rDmjg/1Am6ewmrT0ta1XHwNQWJ8oBwXAZb0IYvE2MBU1HFd2GRvmDPh7o/MndfqUvTTaYJW+HUGoVSSmaoFHD7xiS7ber4La8QyF4osIAoDxA2/2jL2FAONn46BFbqieMAQOjdaLYCMu2hjuP6SC0M/ThXw4jaaFhRe6Bb5vVmzAgrL/ktLUQauOlbS3iBvJCQk/JZMXNeaPLA5lONDa6fOlRMBr/g8uoMCBhI+2n+da2cX0JA4I+fM2W9zFYBzFAB9Hp+t3gdtFh+3ugLQppzQ2W5A9qKS64qS+LjIdhEinVhN8KWCZgWnlHX8KA8FbZ1JVKqgvjKgtWgPCmjLQsNcUJ6QL4bVHN3gkwDPaLvtFC3dLoCZuvLOoAjf1AtrevofpGRYAJXUcgB/fTKIUTrRvSK2tONUyXIwwEisZDKN4lMWEw/E9VSRAGtRB+UWFAQlCp9XYkMro3YUCgkTmp7AwIAzoAjiw94p+p7Smuy50o/UYParefmD/f8NmHLTKSU8+123e/kWy3nrJ29jnbnaf7DX95zQSIp2UwD5NUqB1aamo3LbUv+Cprf294PNfLUOjTiCWLNu+D6DrjyCefTE5pGzCXe5JmKMek12aatBeAFm+REdVMhBB90D9kVS1P2iZDC7g36WxK03E/3gnbxklvUy92P0DmtjSs54Xh8pFpHBXCkcdRPzPoua+85tfCZfwyZkWAKGhS1wUtJYUBer4v6D4NxnKVy9DmtjtiNb/ZwwrTEfMDR7iU+AAEqu85rDYQ9u9bSqb+XAd8Djj2kWeO9HhS34+5ZNp1CIVvbiktuEkHdALafiJYYRkYIm4hwG+/AtaOPp68P/BX1P4MNHirvunDQohh7Lya9IhQr6Dek6heIBwULMTrIMj3Pg5MT3yKuLyN0ORHUVvpuFbkD2ineP3R8D08ll+RgKHvAxFIumvcxtZHwqmpvfNqM35DhniYK/QIlOJ5JExIUKlIeHFryoCZ+3PO3mcXCAQIBb996J3wna+1OzrehSd32ubSQu3j7Q/SqgKlhnA9iNyY8Au/sbG4QB+m91ngq3zxm8KVfB8aJiKVunBTaVGvpxr2BH9V3cVo2r8LQ0RNVdLMaBzyaYkZUc4Q8rkJBPA6pHwTM8STLTPzXnde74K0hTXpwmKL0Di6M8nxixdAM3c5XLgvFMwJmO+OpX4N7yVaUBHTK7m9ZV3gUPKFfRU15XArSrWwgNaW4XCDx1AzyHd3kjgoOJgCgZgX6ZwB/3cMnL5jYVUNQR1TwZwYBOIw6rPgo5yAL51AIDhu1+OgExo7R/uYu2xm526amf+qE4Vl3Nvo+nTAroeE11tGsyCJDmDFPQXL6jwnioavsvop4Uk+J66QAIqr0+0HtFIgYULQ7pzdbHqs7DcvnP5xNHDf2C+TqhtmzbKhqa4Dk1wNBjoaxtNaX2XNG/6qmr+Orggc58TqEekVL+b5F9RXgKDfFcwoh7TssEORwgMRBoSWkmn383DHNBBZqyHEU8jPJjB5Jfz46GGJ+0CwOH9hS3He4c0Xn8JhsmaAsO6CGV0nrfBHZObBrfDArx0DYr4I7fQ7fOe19IXLlL+ips1XXv3rjMZG6uzRgF+NV8kS3QO4DvtV57uPGgBq2OsdPQDRA5AhwVkIDmQvJ4P+lwDbnYaD/fPr309/dBmdXdqE32+RXzptvgClGYdqOkZx3vl3LF47yknhSwvtdknr1xDGmhNBNAPg7y/oTAc7BrZeBropo1m5ZHVKO/KG1SYvcx7HAbXjcDNAQkCpdgj65SoSehEKZcm+fhAG+KlqvEh/FyCNx4Vl7teU6wOzEBykV1TfCD/0N4qWLcegJZTcgauuxMs1k3jg9ydr7avDkA2pOgwuL1hfMvW5aOBnh7+yfibs6n/jG0mxb+h56RBcLaWF/9QBnxWg0mPLlw42zfAEIcX3UM4LEEoqSXewkskuLHlR8+yiF8fND6SGJHtUuL2n7dEMkTdaZhWOR5l7Zuq9QGazy3QvQhpTaPjP6TCshalZSM8hiP7BTeNqbYZS+rb1FvzsGfvjLvUHB2IhQIvOB8PM1AxBiLo2S4VpXN58cV6vU8nTHn7ucMObvPXL6jLEMWeO8I0ufEZ43KfpNtLmeuQ+fPvbxz2yZLTpMmFBKkPv76HkNkPxCzaU5C9z3o7DVxH4A0z+n8Y7hi3rY5gdM/bVj3UwcWAWQgwG/4+yJZzk6LCH7uW07VWKmzOgSc/v8lP8fMnZN1Azb1EDU8H1WDRX79iRjhVOigcE0yWXIi/vUAMQk0SFQftmqawGJ0o3kL+fjgbxL6yv8y9cVgeNdqf/kcUDncd7AEYm/39j8anVwdKiC1steTi0/jYqOzWkcLkGKsG/O+zh51JoPBjlXQziQAuDwEDYnJvp/srAdU5q+4Tb5S2GS6aFgQbKY3D29+gNkZm8LyZZyG0wPN7jDKFm465fwn7Ugpoz4buu81fWNsOSavaXByqJwJ3HBwyaL4D60X4tgYZm4TxDkBTm9SUMCEZysj4P/bMCdNUvoXvAgOvG7XYIvNBbZEVSOzDTvCK9sq7EdBkksEGI1P7Swr/X9yQMCGD+h5hlt2mBSbSUlDwU2vN7/sWL4+fJf9444IYfXf78UdLm8H3AdUpVNF+cy5svzOEtpUVTWkpyA80lBXVdfpB2G0uKKoMlBSObL8zmVsQ8ApLwJZE8IF25kuelzX+hx17u/oLej0TkQyJlwCgZCa9WcufhzTOyKD/HbSqbFvfr9sZOHjJAPcfDlc1jdiQPUv77tjslz3ncK1JMYzw4b6hzGxVAnK/fetnp+tx2aIm/gA4e0L4gaVdpg6PNP6eVB36rX+gFJKCgMf6B9+6MeQC6Z7+j444Bn66P9zi3zJraBGH8LRCgFjo0x8Fwe36cXh64e84+GHtUeeAMuL5zhTDGInN+CHM/glv63H9iPyGVZzfqYw9jUo88E0eiLnrNGy1Og9v5O5RrPc376hcEzb5ygHcMT5IL9Z7mhHzuCF561k7FjItQ0k+pHZhtwaBiFbguJMuZlBMC7wwWFz4QfaM7wBtvgESuREvre9XRTqNSs9Sn3ppjH6k9UgfuA8dVVp/uq1ryLed2v9EvLdIb0ucuyWce90Iwz2FWe/vvNpYV3eg82j8EAqZ/i3qKJ6eeodrbm6TLPGvjRafs934IIxYFBpsdbI2RlDxStrcthgY/B8H90hKj7398gJ0yaAGsm9Pj2hiNCEn9Ceh5KXxaCBO1gUMXgMyPQUPnIOUiMNEAkuY6ujeJqfa2p1wGK9t7tphecGUYD+A9j9Yg0AJgFJiF9jr4nYspfWTUEJyPB1GcCx97tCYsGleGMME77UjmcvisXeYgxJBWUX0qhBnNWzhUu2404obXoY3fgpezGOzSiLswwseAS8+CUDoR3zdjeUFZbRYK/yJYVvgHfFfXGSyZLIRPlFKejHyRsCiKuQz6HdvejG80wRh5BVbResXDz26cNZ3cxC6AtXWH4U36oQw5qwhJA0ppw3II4m4N0tiC2kiHOT2eCT6cZqtSPBUO78B3BsW+SdYnyvYE8j/X9FqBLp1lcwJm2lj+shBifMxN1PWnZDNefwFlbcWHT4SAWQXr5Ff0mCbahUPhfIOJDMRJR3vm4BVHiJDboWz8uwZfXy3c4lUI5lXB0mkvx+qnJ6RVBq5EWf6JOMisk2/q7I2Enx+cnDqjqR89/iPmP3eyKb2Vhts9Or7yksoejtBiqwYku0ox2YI2ORJfOAalnKIYHy1cZqr+JtFLOLRU2DtnbJh9Xh/zIrpjvwWCnpThYYXIWAYabw4RFSr9m31Jvv7CV1F7t+FxXwPC2QoC+w0YpSlYUtSrmR/DyIoX8wxlZCohfmp4vcNk++47gsbH11OnpxOlX6DZhNBe31ZcfBtlG6xdmShX4ReNEwfVHDEdHshwxBaGeFiZnl8FL8p6Vz/vBTSJBEx2q9bKRLCUMDVi5/S1sot+F49eVRFrTsvsosejD/vGyKqa6TB1boUQyYinL/fKPIXrZ3hkWZvBJDcdcwSbu/dGIBAIr4nk1PFx378voK7sDuusjaV5zzghXUATjUzT/SA3+FhdVl3mTvmi/KDcWpgp9YRkrl94xaC3QtZHjUZy0uiY0NXxUC92OPyDjaVT/xINjIJcPGUmPSTcnhnRNqNvOA+pyMSYHe0bVFid3XJZUdA/r7oA33yGeyHJY0KkF3BaLbtz5xNscFtx8Ky+90bwVdTcKbzeH8Aa1P0JdlvrRlu4znqrOHe9E6VfSK+oGasM8RuU40JyrXUh9qZFakbdllqAkeJ4n0t1eyTEHty812zZ/oBS6jfSqmovN13uhyDtnBBAqQ87eMfYd4v3b0ZUT0ivDExTpmsRlzKVCkcFhdkYhj5ZAAlIkjWeXwkqxs2h0KRnoLKSoXEQXftvO/BqSUtZ0bNO1AMCme5bWdjPw/Jwbu5ZPQcPfZvdzoL7Ozdhb8DFOZZFzGPBKC7dooBlsDc3H6RhwzH/fmFohyHGG+THAmBbm5ny3eaL/3v7QtAOWZ8O8I+CYDw8VmZPhL27DkyqIxwEnDCv/pA2s2MMUy6vgk/LFd/hcfH1BzLP/78NvXQgHB7FpBio641MTB7pMO2kzevLct93oh0Q9ksgwK+7ipvuf+kOImpHMv1s+b4hd560v6ZJT9C7LhvmIqSdGjWVqafVhvRRFcgqTOZOHWVcQFTKQVyyGfCzkrTpSzMVI5F2JdWMltkHPlqRQAJfN+yXQCCQlJId9gQwbR609M3CNLi0It9pKTv1PifKZ8McJXxja++Gufcd+D+fSi5/oJRn3ZAdnpebrs50nPruoB5YudObaQjzGDtivwvx0XigWjuBBL6u2G+B0Blp8wO5XPLHhMt9qIx0/KGluOhGmDF9O2M9QA+r7Eh+WiQlTZPt7a8w0TY9WHzWR87jBBJI4AvCAQkEwomPLju8LRxexb1JI1iobYEdsn98SMchH/Sl1WOgiTsd7ZEx3G3eZ6QMOFm27X6idceAsg+u7v/c6wR6hcifknkO43JTXcOaA16JOi0jY1DIxV/hTK5ujfCypqambu2bNyXjF1zwG6SURUtXrvlMJ2hlZWUlubn1VybYE3XLGp9ygj8X5OTkDBAqfJvB2HeoAxn5VnDLUQTObCm3c6VuYZ7Uv9bW1nbpbP0yogAOs8rJfNgQ4iIVtmfVrGr6TFsRHrBAIOilp8puYoIbNDxCw3Uy1LFSMPULZauIohp2oAxmMcmGC8Zv5d7k45gVZtQhSENYZtjKePPy/s+7TqB3zJw509jy7ls3cG4vbQ3xpW63+xDLsuzVq1fr+s3IyHClpqYaIPa93SuOZ0lg+C5COTf35MOEbdwjOVsmFC9j0iqrW/kyLavRwiLs4lVSsBVcsTSl1D8NT2qT6mj7PhNyglLsKKb4FjRyVf3Klx7DKyovb/JIYUmacTgS8Xcoxpd42w65rz1l+yww4s+RjWYl1Cakt6XDEvekMnaEbaqfg5SOtm3ZYRhqbs3yNTQLURXkTKJx99XKsg9RQtCkr/WKK8lNfk99fWOXTXsKsjMvtZlqN7h4C6+uQt4sxeS59SvWxPucUP7kVIOdxmy2tLapaVt+1sQTFBe/BxGfBFc5GVbwDqX4E26b3bIE9Zmfk/EjocR3ke5C5D0Xz8cinx/TKtj6hpHX5+VtOopHFLnUR0DiPIcylTCuUvDtDwRnv6td0VSBZxzfuQDfuRnXR5JMYoq9YgsxZ9myVXqk7dRJk4ZGTPsPjItpyMcAvNKGOPVKihuZIX+ItL6JNJNQrk+EMNrBWN+vWd74KL3bXxwUgeCrDPxcuDy/6zw8padpSvku1+MknaBQFM5SuGEcSh3eGjQ6oGRYSHlhc9lUWsqbwIEDBJb5a7TwbFupmySPPMu5+xCXVD8F84XCzPxfF7fuR7zl9Ssa76YXSIhsfWfT45yrf4FIuwxzkkDgtvEv7lI3DmzlLTvc/D9M2I9C4K8V3PwTk0Yp37XrAzk46T6mxD31K1bXOa/GAYIvg7aYBeb4pnLz2rCyz29oeGnPyMKcOeKMlStdbTu2/cMW7LFljoUAhqsAFS2rb2iKryLMy87MAfHe5eb2eSEp5oAJLwQV5SHfb9Lz3KxJZ8CauSGszJkrV67cSmGnZE04VzDjR20RdXayi9/vcpmlEJLfrVvRGJ/52RkFBQWmDLX+yWUa10Vsa75wi+/X1q7ekpeVNZmzyIPCMMYpac9A/Z7ocblvDlvWC8yUlwvRsYuFk+/F8zLbtv+mTHEHtyQtsqOFWj/G9+7KnTJxshBiPgySY7myz0GbXA0mPhfxL69raKK9DXheTsa/XIbrynAkQpudfGQKUQHLZS13WRfV1b3cnJMz0WcqcY4pjUq3Uu2thj3XNIxzZURdaUr2lGv70N3PBp/94tcyENLmBXKFwX/MTHMoi1gvMbf3tr7G5Gl3JFg5P+eGeQS3IhuYy/ztvqayJtB/zAHnBbIyb+aML6ttWN1lCDY/e9IjTNmPwZV4PC8r435uyP/ULXtpUX5Wxm1SqXdg7t/lRI0jJhAEF7+qXb5ar5MoyMr8CYS7DwR+DW4VzP0hLhG5G5rqbhh9Z8IqyOZC3c4j4n1pqmRoxjMQPxcCaKp+P3vyBdDOZ+MyEwyxEUbvD9ra1JYUN78PGn5R/fKmJ4pOmTTesmUlvvs2LAnSOESzeqiSrABhiVuQ9g+hcR+j+BQeQ35O5nnQR98dtsJ31ofZm8ZKJe/vsI2zyUoirW4I408Ry14Oa+Z0WEpdhiPHjRvnHjLEPYhbZh18iDHukBzxYlPT285j1GHmVWDm+1Fff0ROdoERb7EVmHmZZmYIv8xzTZfxZCRiPa1M/n1us6dhPQxnysyoW7myuaBgXKqKJFeifc6W0v4WHJUbULCRKFjM1aKJBRa+AUODr4GlNcAU5lWWJa+ob1jdbQHgTOR36+DkeXAZLmYReVFgZSNZYvuNgyYQEvjyIX9K5l3wxfO5NC6oXblyM0xhM8WrzlE2vwqa85ukOR2rYCGIrxXm7Mf1pzf+kN3cdet8AgkEZokHwZi/hADocTMUEggmj9wDSr6XM3Ebl/xe5k1+kHzwqEAx7wZTDItweZnBjTx7d/j54a+O/pjNZGzrOxt/DxnGihpWXx/IznwALL+xNaJuJbfGDu26HoyRZXP5jeXLX3qf3B2PEJmmIfM8bZG7O1Lc/+TSfrQu6o50Qd6kiadzk/0OAudDyjuEWaPziEEYfg/p3glNbUpbvgIzfYlkajiYdKppmodaEes5qdhDQjCypJIhzCph9q5FWmdAAOTb0g4Kd+oEWBE/c7mMGyN25Mr65Wv0Xop5kzPOd3tdj4fC4f8wU1wnbLUY7HaMtPiEpatXbyCBIMNJC0xhnIHaPlVyNQp5uQfCAUqU3w6BuhOW2jVg0KERzs932+JTBcFtGMaJ8PwCEIDPQyJOMQx+JiTGX4Q75UYVbv0r8vWdiGWthoBZo5i9qLMr1B8kBMJXF7woZ2Ka/LRjq3VIyggw4gQwmcVDsrZ+zZoPnDgapM0Yl98btqPj3AXr1vU4LZE00JaB3uNt4W1evnx5j4fpEKN6YUZzd/vbS5eu3V6UmTnaMng2M2yTSf5qhLmCphkeuXTpGtqAhRdmZeRIgw+D5reFZTTVrloVtyjJb5ecjzYk28K8qQ0QKnZ+zqQsCK4TQLTtMNUbIQD03hu5uRNOdEciW6tXvqZdg84gTT90UNKLgrF7HF+9G6ZmZR1tKetEWCvDODfa4MFu7Cw4CHmTJ4/kXE6AVXIIBMJmb0SthsWgp2nnTzk5XQkxKqLcLzc0NLxHYdnZJx4ulHuKYPK9CHO/4VGRDJtz7+BD1fKnn25qI0H8wdstJ8OqHsZdbFVtbZOexwPLA+3E0yVeNrgM1i5bswrBcQG9J111uGTyQ26qhqVLX9YjcmQVLpky4XhhiOFSiRAzOtZQO+gX+4mEQPj6ghdMySjQDGmJtUtXrVrnhH8VwOGjfwdaMg8E/prL5vdS55/zLIEEEkgggQQSSCCBBBJIIIEEEkgggQQSSCCBBBJIIIEEEkgggQQSSCCBzx2M/R+W27cX5CDJuQAAAABJRU5ErkJggg=="/>
          <p:cNvSpPr>
            <a:spLocks noChangeAspect="1" noChangeArrowheads="1"/>
          </p:cNvSpPr>
          <p:nvPr/>
        </p:nvSpPr>
        <p:spPr bwMode="auto">
          <a:xfrm>
            <a:off x="5943600" y="1828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 </a:t>
            </a:r>
          </a:p>
        </p:txBody>
      </p:sp>
      <p:sp>
        <p:nvSpPr>
          <p:cNvPr id="8" name="AutoShape 8" descr="data:image/png;base64,%20iVBORw0KGgoAAAANSUhEUgAAARMAAABlCAYAAAEZojdGAAAAAXNSR0IArs4c6QAAAARnQU1BAACxjwv8YQUAAAAJcEhZcwAADsMAAA7DAcdvqGQAAE6fSURBVHhe7Z0JYBbF+f9nZnff903C6YU3R96A4gkJkARyImqtFyAkAUVtbW09WrXa/v6tLR6tvbVWW2ur4gG58EC0Hhw5OSIQD6qIyRsu8UQFAiR533d35v995t33JSEJBEhbre8HNu/u7OzuHM8888zs7AyLczCklFbe6O5+eRi+4DXl7h42yQcbwSFzlw72F1e+5x4y/0t1/dzdQ8ZfXnPwEWp/kb+sWiWXVN6aXFJxCR2nPFenz9FvyjPLI/tPL1dDi5cMOvPJV4/xl1ZpN39Z5B7JpVX3ws3x3/+SN3rf6Ln2IOL1/vLamLtwf1lgejZ3d1mgIIc3FeX9gXP+ezpOSPT1oQA2Tk7nzJHaDzcMZpjej9fOOu/TQGGuvjbscQbSr7A8N3HTFIEfXhCkYw2P3H74glWKAu8vqXyQCT6aSUe7E7HAdIkwt9JP6+49uymAdBOlIoGRwTb8sf9J+7FU3aH/ssapmULZTkAfyIj/KE7rnlXCUVmBorwbPOIobzQiHaCYu7tMh7y0qtZfVvUt1+k/QodQnTzvxYGWSFqALMpxnQ6azMxRx/ukl4dU8EjDJ7cw5htgWX23t+3YcaQwxWWcOwuZZMcy32d11dWb27IzR+fVrHi9kq7tnEQHSVZ66gtBacxctWpVMx1np6etVEzhxvxzxdWg2pX1Y7R7Rtpu0zSTKmrreFZm2nzhyIpjTn797/Pns71CEyfO4TKsuOJKd/e/Q3Jp9Z/c3f8oMY2bMr9WDZ5T6eNSTXGddH3j7h4SJ8+r1dVBj0EqPOruapLnVdzSvpJEJbfTX1K1hvb9Ty/fhQrzA70PrTyibOmIIdhoP7m4cm70uhSYGsPnVU4YXlxzJh2j8kwiP7RPv9FIJpdW/Jp+Y+BB99Dv8OdXdUoFunlySdWbKWVLTnCdULNWTXJ3NdGHTCtXRsrTy3SlN/i5ygH6JKCADC+rHuoeRqsWFQ14LGuEIY7XO24N2h6qtXn/lnGNBed84J9XkUMBCszIXRyt4hGoUdojeENW242XTdA3US1mh5s1FORsJBFwDxlVhAnh5iPcQx3jBe6uxl9aWdO+YvxPEAtxCmLXOG2CQC28OVCYd7Lr3GOyMtIquGLNnzW3TF+3bl0oNTXVAn3r6uq+QJ2zsmblmgzyl5OTY6rwriylTA7/aZzLbdUr18w57ApwQkZa4bKVa0onpKeOF0wdg6rvKuT3Ysl5BldqOwyjIibV296+4QsWL167Jysj9TOu+FtIgvGWaXrDjs1qVqw57HDEifN1pceFRytyJZ/DLocyvhRNiKs2FOQ8ETn7NcBfWtF6YtmKI5hSArXeMtSMje6pGCMeWdAXLfGQe/ilgTIvuazyfPfwkOgkKWhEXx6YkTfXPdTgQQtQa17qHmqo8a7bzO3wFy+5CXX6PajN/4Fm5w9dZ5ZSsnSKYuIpqP2fBmbm3+86MyR8gtdpq4f/MO+fkBW4IL3ZP2/pgzhWgRn5NyLRFxkO+0HDzLz1sJfug5FwLUL8/wJF+ff7y2qORqb9EsffZY7zoPZfXPkXDnH2mMf8KORsuxfnUYlzD+Jzrb+44gF6JhzWN83I/4u/eOmvGBc3OcwetbFoUoMOUHeQjePudgAN/efdXYaH3+kvq9B2VRSyIk5+qvo495DsrhL9S8WuHXScunBhIiVqcsniXNeZJZfXBPylS6fRPvkZVr64vz4BkPN+d1cTvSfZYe0NS4JMJrLJovtDyyL2HIzMVQjjMrpX+x6VEQuW9U15ZkWHe3TqwCB7ix6a8uxKRYYk7VMxQc7rbh6iaUbebCbNFdHAEdTBseWKnI9oX+eK4IX6xD5w02Q7WwcMYTAIvCJprevMmqZn+wOFE+e7h8yx9tp7MCQa/S81eN3DHhOYnsUNxhelPvywJTzeMQjjBMXFBC72Cvh7l07Y1Tg1s4PEdy4+SMVAwd7uJo1SfFhp1e0bivLupsOU0tpzJAvPbCrMv1qfB7A5/8gN8xaSWM4FExbrRw/U58h41e6c9Rua4KlPSwtr95KqT5ghjqF95cg5TUW539ImP0k9aG7d0+eTWeftgb/N8HcyXX+2mmC+yZfbKhy6A0XmTjKM9TNV6ERuJm1VbpcVTNBYHFLmLyOTNHZMnYp8T3hnJKwct/Ydv37qGJ2hXTKsrOon7m6MYWU1f3B3vxZ0khSCio4p5ZB3Lxu/GQ3Ed6G8VkPRznJP9zrZGan3QVa2Qhnz2pVr/pCdOTqLKVEjmZqG8n0J8vMEaMhBtXVrzkADwaOCe36CXEYm89Nq6tZoPdSenMwxqnrFag5b/0/L6upvykpPbYXzIkT2KIhGhuKqjEuWUVNXP4QaIvX19Vpy48SJEydOnDhfPUaWl3tOKl4U6boFyWXVBe7u/yRdGm/7oruMhcGYHVoAQ2owN4xR7d88fy2h1xrurmZYaeXpI8vf9riHXyqGza36hrvbe4wsr+yD1m8IjTLdgu7uxQI1BUY8tXSEe/ilwF9ee39vvAjp1HUQcuQgbnmswY9XeVh5uSGs7gWCe4y9r2r+C1DGUCa6h9RV8EPqwnAPD5lON6ChMI1Tx3dw95fXbIMOOdo9ZMnPVZ9kcmNHtGtAM7vS9J/C30DDLhEKKLepKOd99wx1K6xgivcNFOWciUfGcpKG4+BBd6Kxd3tgRt591O+xs2/KvfAiGfP+mXG7Ag3Rwckl1SdxJqtwbQv7tCWNRr2klFQ8xAzre8qxH4ZUb2AOL2aG+gnnzGwsyv9+tKfthPf4zVtO4RmGktPpmHro/Pc3eNmgD6iroDZQuLefKEoHSSHRC7Zt75z7jrQosSJjiqoe42G+pUOCAP+pPCwN45thH5vIudoS6/0qrVKO4j9xWHiqv7RaRnvUqI8DrdzvBIryklBQr6J+kfprrw0jRFWMGz9AgrwFbwvpRSQ3xJajhPd0JOB1bFBiG13PuPU3ZiD43HzcUuK5wBV5WyUTjczj/R6dVkJcjW1I9Z159sai3FpmGDcoQ3ycXLz0NDbowzZj987ByIxN7TvKonQsPko96GGJ+n1ve7hp9le2cxqNbaKOIPhrcU9pdMBNi22YnrVl8+S8Tcitn+30efpSh5WSqpgC5faDXmxYfXfQYCvkML0t1TqpqTDvLO6JdKwJh1fTPs71wXZjm7ltFZ53TF1BZmsj7iMSk9iwksrbGguz3mJcMI+w3353Zq7uWDcEf1PfBDTheiT6he4hxY01FeT+Sljet5ly/O9dc+ku3Y8sBPM/VXmi60vTIVEoENzjedU91Og3/k7r2EBB9jrXiboek1Aj1bmHLDAzv1rZ4c2U6iRRkJSazdPzPuamwTiXv3C9sYD49CWIIuODksZxr891jdBwydgudcHWgoJWJe17qe+YNtmyh8p8j5QpR4SnQS/6S5bOgCmhB5pRZkASAxRWLSU03svisVfghOn+xpBO6D7yLBIScYSS3LqHNRRO6hRgPHAcEiaAHNGdykjQIfoEoOuHFVdN4YbJbMtDL/WbyD1FnXgsMxxmh4M7TBt2Tw9Akf0QOT4o+q5++MLVytmzW587ILZz++vsmBYjIcGzSxi6OJN0depu3YeOxYdQ/DpEkFPONVwyhnta1XFDnl462D0bQ0rn/WiC0OCD4e64RUJ4fChy6kS7teVqQ7LFrjPKubNV2fbCjTPOWUs5lvrwGovcU0oWnbpvr3wU1H70hqAmcoTnQlLa4zjsKHe3Eyhuv0JR9qhwiH10cZou8ijPnyPTYsMBkbGdehQ7pFhKSdUUyNPAQFF+hzEq9ArAcoJ9103P01kEM/+zpoKc9oHhiNTecYdS7QgU5uiBMQhAKcqtbhYoKRuQkFqPDIIi7peQuJs6j1HGWGBaFqei6uljUdcho+LVcHGaDl+0cxrXfyqE8MG67td42Xjun7f0amZZjwnoINnSOppb5uv6WhxThupry2t3IgMfxXNvoWMCCbEDkq4VPu75Bc4dqU+4dEgUEntH2sciJz9xnTSoNRTpB+QyvRQ6igvjFHp94J7+3ye5vLrTq1B/aQ2009eHTrlN7RqYV29CpCyINWloCR3TWff0AlkZaffWrlwTE2siJ+esAeFwkpMYDA5cUl+/JSs9dWxtXf2qrPTRozkXZ4dU+FWPI06uWf3Gyvz09BMq6ur08LKszDH/+nzHkNQj+294Wkj2O1OKd23LmSIl95o2X+yYalxNXf2TuN/3cL+/5YwZlSZ9/ANDmh9WLV/VIR06RdZ2zA+MxCSqS7XiE76Ef1sx4UrFXrNGcRzJpZQ2JQgd4+EP61/OJzHJPrKElQ5D7Ny8zDHfpwTJykhdj4i+Ywlx+rp180O1K+svrn6tflnIlDeahufvSIAHbQ+n1xlPZqenzkLC5uaOH/MBE/Kz2trXPxLQZ/vSKVG2zMza3t5maLh03L8tUWDQNGWNG/1n2s9OT3uBfg1DqLq6Oq1s09PTE5AzKzIyzqRxWn332GqJkOpkqNyBlZMu0ImFRDgFET+tYtlrIm/8WAWJujI7ffSHSMYxtjvmXNhKvzZU3NiKNJiipHOt5GYlEnSxbTv7f7keJ06cOHHixIkTJ06cOHG+HvRq69dfXhtmSprUWa3C4QfQJnVb4NzPDHEevUpwwsGZG4smFkfc43xV6N3ONKUgIeop6YRSAkW5P6DP5CNb7vlKyZ/h3G6h+Bmu7zhfIXpFo5z56qtJba0Ddstw6+jAtNw3XOcu8ZfWrGXKaYUAjXOd4nRDyvzaO5WMvFsVXGY1TM9bpk/8F+iRoNCnGfCqu9u5x8M4jfFykW26HxXKgtlNRbn6Vd/+GFZcNVmY4ln98tawNgSmjU92T329UIonl1bNRopeYyaYp+47fCNKcknV3VyJLwIzsu9znf4r9FRQvkC8yiEIeszHvtB3hokJ1ucyvPukwNQ8PeNLd/jLaiqZdI6DRjnFdfpaQl+zeZRvu7LDzMOc2KvoLyv7FZSUkqrvKsEfVtIpbCrKL3Odu4WGnslg8D4VDv5mw6zzPnWdNcllFQVceB+SdviZDUW533GdO4Fnnsp8vnU0fIXet9OICRQ/Gt2g5zmStrMeAntqxLcer3hsSFjvM9s2I/6x0ds7JZnwelnYDp+1cVp27Gs8Yvj86kuU4VmgQsHI/SkV3GvonbwKBv8Bu+q79J7f6mO2au1H7/+VQnKw7yrT+oeybcZpGKDdcqIK9dmlrOBaYYjBynFQT7imX+QaxhEO1hYc2ViU++6weVUphs/TQAKizxPR93CK1QcKc9JopgjusV7XQ2joestiCXt291lLH8fRp514tgbXCV8ik5u2+WikW3JJ5Q1Iowd0eN3zeMKSpoKcScmIs2F6F+jpmWJxxlmEFQ2P2qYZ+dmRi7rGDWFnUsqq5yNdLqOHhbk8jsYjuae6xV9aRe/fRCRDw2/qkBKcD+Scn6wPlXNFoKDjh71RICRZyIkaGiAWag4O3Hx1njvDVAQauUKZk7BrZyTRSiqfwD1nMTwvcNkEPVjK9arxl1U7SAxKlQAyIEW7lddsQUKehN2WQGFuZPhOO6KjYxxpX7axMP8Z2h8+r/IoafBttI+UL4UQFel9F39ZRY4wfVXStisCBdkTXWfNiOJlx0sP+0DZCApT+U2FuXqGp55olJTS6mwlRDU3RExQyB3V0S1ccPpSk9FAFO3ZZVhJ1TeEYbxE1/T77G0PjR5EnBzEWSBiG/H8Ya5XDaq/YtxAx4dGI2nHLuj2RJRhxRU/FpZ1T2BaVqfxX+1JLq2mL6KvR2nv9vvYlLmVZ7NE3xuhnW0JEILI0MZ9GP5snZIhV5sodq/hM+5A/U2J6Ba/CPTZvDxiUDMNTeLcGNU4fUJs5F+UkagSwyb7nMY4IaNGS6WSDMuspVIkTBX7BHYfOJs9m7M77kBRjowsiAoKaZsQbxu4eXJHAe6CyD2IO++UNA6Nhl2h4N1GIyjJ+XAEhfCXVNXiKRPwqHdQCE53nXnK08skpZSUdmZTQe5KFKb/Q3x/TenJbfuHCj+uXw28GsKw/kiuTjg0ccOMiRXuqQ64OrJ7NszI/x1XPI1KGqQvRC0c95QGblUpVAqVmr4/ISEaL89709ndPMjT39fqL660T366toN0Ew1T0jlJtmn5jkJ0md0a3pTy9HJJI6hovK1OIOAM7N9fVxWk5sNKT5u2L+v41p103v0++SjDEChVSBq49TnR16WgAkWZGxWSnkBag77Cp9Ff9C01qoC3kk/JXaC3kspndTXay0CrZeFnO4J7GvJAj9XD8zdSlehI5xckJOSGeJyoq5iIfDQhwTa03zgXjUifi41QOM0JihXkqSv2qyWicOXsVJBI4fVZbZ+pk/z3v7SR3FEvhphUJ3IvGjuyreNIxW5wHE+zgTCLxATDatk1HE4bImdQgh5fcoJKMLciq9asnzKO5sb7kbtpaEYBVGETIDTPBKbmTIUW+xy18JHKYKTOOw3aTJbH/prqZISbNUxO1wMzhz9Xp6dR3NHQdisOO86FBSix8TMYiTsbBrf+SP9ASAtVCwmDUn9BVXCD6xyD5oJUToch2L0CCtQRNC4SyfkEwk2fJQyGYKzZUJATC3d4kLrV87nnerJ3lDB80D66Oj1YOqihrkCmzIQxNXffaRH2BXXjc8jEMU2FOR0GcbdnMAxPryfxIzvUPGDD9Ekdvhoikh975STRv98Wqk4g7Uh4+RSEph5COhbqdwZVIaT+GydnCIRcl3h/ee17aEUN1wak46yGazHUQa6wjEvIP24UQuJ00HSIE1mJBjXzUZrmY58+obgSts7ZekJPztcGCnLOYrOV8J9S/UvF1Tehsc8k9Y2CQQNRnw8UUWZEtI5/fs0/UIyvcc/vhuMC7E6ArTYEVUcrwpFABiaqnn+ioFy/6fLxmyPX1SodRtJeSs3Fn3FNhXkj/E+91E9ZiXfAy8W4Y3LkvmwlkuTZxoKcDpMq+J9aMpL7fO+QICD9Fc53qiX0gNykvrt1usKeg99FeOgirtR4pNtkur0yzC8CU8d3GCzbHnjpGh15qa6hfclDXWbsvqBaoEnCBpAxqtrafomQ60Aj4UZw05hK+9yRU2H9P0v7+2NkeXmfttCR5+IWEtVHS2B99hJ2Z0djdV9OmVeVEWZqkES7YOPleS+6zvuDJxcvvYi+8YDV8mHjzJxVrvshoWfFCbedS7dzgtsrN189+UC2DEtds8ba8d6ub9I3LD5TLf63N5PLy40Uecx50lEeJObujTNyK5BP+01XoltBIaDOHkCpuGF/Rk576PsgCMULhlJ3NxTmrnadNairfwuLqLWpII9KSpz/RaBdgrCef+4ediIdJYk+2kgprvhKdctnjs7sUa/whampidnj0mLzbBFZ6Wm/cXe7JS8zbQTN/+geHhTZGWmP4Bnbs9PTPszJOPsy17nXmTZtmpGVmRabK6w79qtRoiSXVVA38u20T4ah/kzbhT6JIqBJwmijfym/TO6OrIy0XyLkZyDwH8NGWYSK8qKalWuuonPZ6aklNXX1un9hwoQzBnLHeyrMork1K+uHZaWn/gv7v6ipe/25rMzR5/YP8mXNHvFSzcrVuTnpqTcHWesTXpV4iTRYs+Uzlvl32l+8a7LFta/V5+Lah/uH2c07PXwz7I7vca+xjoWdPnju6vys1LGhNrHD4xXvffzFLi9NQErPJyg8qCLGKC5/aXJzTtsuY1BCP/mJ4zjz0ewfgtoOilw9LLh42FH2DYYwH3SC8mTDw7c4Ut4IbT4Lrdd1ism30Sz5seTOLVyKfwjOvoWqvdhx1L21dWtiDYd/CzmzKw+p1Py3QWmNDXegz0foFyX58Zz0MR1eVZCg6EmhQFRDTMhIvSwrM/WSzMzMvnScPS41NhkwTeqUnZnWmJUx+jz49+WNH3PaeVmjO3yJgef8w91lE8aePTI7Pf2MnLGpWnMgLBuzMlJfov3LLktPwP7CnMy0T7LTR88gN9y7fnx66rcnZqVrY5qAALZmZY65CgKlP2jA8YqscWlT8yeMU2z2bEHhxtYnJ3NMPeI9m/zkZKQWsdlMaD8HoEca5etCzti0K6Qhz3G474YVK1Z0+ZKut5kwduxIweVgavFA48Tttzhx4sSJEydOnDhx4sSJEydOnDhx4sSJEydOnDj/XfwllRcOK6nUr+HbM+jVV5OSi6uvZ+5c4HG+WvTam+FhpRXjDdOzTDk07lMu5Uqt1yekkszruY45Dn1T0xKYnt3pO5k4X256rWQbzDD01296yD87Ejsn6M1gJ0BAhHaXMq5JvoL0WqZJzkfQ+GjJ2S+aCnNHBYryJ+utMH+qNM1jFZOPc9PsOGV5nK8XNAY2ubQqzz3skuSSqubksppH3MM4B2BE8aLjaWaI//aIwF7RJMNKK5+XwbZN0W9ku6ftNMPj+faJZWUJrkOc/aCSBnwAs/GWD0Ya/9V1L3skJMNKq570l1ap5OLKedqBWinYhj1dleIvqQoLw7xYOIq+0NsvTUXnvy/bWisTxAkt0DrvuM5xuoK0hzsildY7/m/SIyExDOMK+uWCzxi+4DVa+NmhzeBWA9pHJn3JBpvkYu35QNAKsY7NIFgjXZevJVQ1J5dUPp1cVh1bqaYDd+bZ4WDLmZKxvzh71CDX9b9Cj4RE2vYemisEkv1qwxstVnB7SwJtLBhM55YXwiNY/119nnK9H4g6mnVJhu0DToPxPw1nd3DOpzIlu61KNhbk/mtDYe4NG2aN7zBXzH+aA/aTDC2tGmN5favM8BbvuunTOy0nQqBEVHHOjggU5nVa7Ko9NPUDS0rcZoZajlvXg7lS/pdBmlVDSLIVU2tpwS7X+UvJAYUkpby21ZH2HzcU5ukPt7qDpmvgu9vGNlzR8RPQ9qB18z4TfG1TQc43XacuGVpSM9zg6tewe85FIlqccVpp66Em47MX2fTpeu6J9pz4+JITvD7zTi7lDFRnCvqxypTGzeuLsrtd9ELPRiTUb5Ri9J0NfTO7lBtsduP0vNj8KAjvvVzJyHxyyFE08csbC3NqkMG34uAWhO+NQFFeJC60UJgzaKJS8kdI1RyEOYxrFrFw+OeBK86JVSn+eZX/B5V8vBJiCgrWCYrxz7jjlHDBLFq3L+Kn4h7cQ3/nQyjB34IgPTK8tOZSKe0OE+xwpVY3zpz4JO1H1/yLgvubzeHwrZ9EJ84pq8qA/z+iRjgb6n8rtNh9o4xtf5/fRZq2p1shGVa++GTuWPdww5jZk9WX/GVVdyPRfobEuaqxMFcHOgrNg7LnC+tu4Uu8ufHNlw09Z0g34D7LYbBk6i/zaVYBgjrisNHUUU7r7g5Te/lLKh9H9XWlCkNrt/NPfTbKCa8JFOV3MqiRyRtQRdJCazolNfQMgPA3JwT7Hb921tl7/CggSEifPgd/EJifS8Z/jCvcDFQroD3Hp5RU/Iwn9PmlbGuJ3C96T5rWisKEjAwU5IwlJ9gib0HAzow+T0P3tizWOCUyywP8fIrwH41n69P4XUB9TlpoDXGzvi+Be6MQzW2anqNtRj3DE903GhevjxnNu45af+Wkz/2l1WQ/6pmidPjIi54+zENpOnzDzHP18oFd0aVNQusXGt7+m2GozlTS0SvWHQhHsYXIXK44f8JfVv0ElTba/MWVN7fsSNyBSN+s2tp27k9Akksq7mOKZ9LkD4jtXbQCMG1KqmvpfCQTxOXaM0gur7kLx1fqRFOsJObfUXdr8eciDULUYUaBFLSqkElDdeY58pboNbj7LRAcBU3Qr9XXrOdYQeFIYCF5UiRRESIu7hYeb1/skrb5A4r4neQP7rfqsDH2vmKhTLrfCe84FkJV5mbaGIRDTy9hqfA0yxE0o1E9HeNsg6nMM1jIOZuOiabC3GOY6ZyE6yJTZLo0FeXeIh37HAo7zfBgNH/RLyoghI67lHfq8NI0W5PTuRaQsmrkoUrRwsjkjEh82WnIr10qFGLCm7jfZYa6FBIjKeSB6tYJg1johesOBBeG100Q2qhTjTLzcsXVLM6U+2Gx2u93xIjCD+mBsGpfhHrVnygSSJy/I/MudTMLHiIIIX5O/qXtzA0U5epPI4mmGbm/cBxbf+PLLc8Yf9kS3ZKi1ciQeCP1fWQ4l5Z4JXciUJB3n7Lt62lfShl7v0Qrluo4AZrrbQ/bfRTCMypQmHtboChnkT4hUAQSEplw1Oimgkl6ViJa0RRGZyEEMbIIn2Xpb3DXF01qeHdG1juIhjtJkGpbXzj+bb0oaDsiM2FG1rhsz4ai/KXQsoqm37L7DKSJezqANLxJh9exH6djFNLLcDyMmtE85IxqLMgrIXda/xOFoB/NjUdaGwX0p+TeFV0KCa1CaoeCE1F2aD6vWN24PwzmRJu0v0cCntxUlHd2ZMsfxYOtyQj2i5D+/XeiCUESDgMBqnYfuJ1YiciWIRHepmN6q0zviiiSTesrr9Se2gEbqlRPaKNnSTS0wAku7oxMDENraOZXa4/tsVvn6cy2PDoc+yKDbdUfTpn0uXsYg4dDo8MtO0c0zMz7zHWKoQzxmN5p9wH+4YK0nEO/KHy3aQeXk5+pPo5bZn8SZt5mR2xIQ/yeflAAttMUZtqtHWi5rtNCxdlk16kTXQoJsaEgpwKlOVtYloVqo9OUUJ2wfA8r2zkfAvJj1yVGw6zzaMbAi2Q4HPKXVnWwVzqg5K+0KuV8nL+kqpGW+c2pjHRJB65Ib8a9C6ExIhIvZD5FTr9U7KYKg2p21zLlufQXqjgn8mu/TL/7ErjiguaG1/9pNK59tbuC0aXwNM6ctMFdbjjC7Nkitjl2t2l8qAxo7vs9mt2ICt2IOZWxxW2tkJpN86wh3lsbrzpHr4mIIOvzirN/+Usqfth+Symr+AESO/IdtBKdph+LcsAI8JB9qfD6OljN+wKj6Hlmh7Y0zczvsLTxvnAuR3KP94rBlZVdvuiDEXg7bKC79PyqnNFCCFUfbjPDMCBVSmn1b9q/w4DdEvl6XzG9ZmJXoKHzHv0KX8Ix+hh6h35RbrptgWmB24/d1B1Di6u/mVxcuZXWok05Y5IT3YRp6WUNe5P6a9PCEIYNuspJFLHln6Egv4NIQ+s6N7tOiHskqZFe2fDwp/abUuJ+SH1kzhnOaOnlLjmgkDQU5Twv24IOWc4o3bFpFIjkkldOgpsNg+/i0G7ngG39QNHEJhVqW2FtM1phqXc5nz3ZIo32+yYsjfOhJ95FqQjS1JbY/8mHZ3rDw8prTyZ/1H7RF8AS078HAa7s1R5Mf1nFYtMSLyKcJ8hwsAUq/EVozRdog6b7l+utV+FMfJ+qU1SNV9PxkLKlI7gwBc0LC1vrae1JE0kmaNGH8EO94p02FMxLrDCPtHy6oEeqUFjQbWTIcnbN8OdXUbe83oTVdwvcDBiVzEpke1da3w+oIc6iewnTjFnznUC7vakw/1UIzEjYNT5ph1KoV5cmkRPS0RPYIera0EMzL6Zu9wWN5gn067S1btIOjEVsBtVxYfPDgd7UQu+fg0wgi/cvCHMSVa0I98W0KSH0Qqe9DRnNyFxGs2IPL6seanLzN2RvSTvcTkAQ95Y92vhFFZ6E6vqFrramGRMXrr8i5yN9QRf0SEhQmvdAZVOqL6M6W276zEcbs9tyyNCjDPTwbeWu9wOxQk/t7dhfuMcxkksrq+hFYsq8jnPCNhXkBdCC+QYepPsTznzy1SQ0tZ8jo5USaVj5Yr00975A1WtBhOaYT7/QPro1Aktf91nsC90HVSc0ZmWPtZMjPOO10CN9aBkY13kvytm/1lIHnvyuO1Bt6lm5pVRPC4/vUurzsFVHYxZx11Uumul6SfVD4YBC4p9fNcpISEqidzV6UlrU1zQPOm2NhRNr9LLFStUFnaPXuJd0C3XL416TvG17joUEd5o6EvWmbiJz075EO7QDqrVQd/6YFqMZlZsKc16V9N4Dqok7VmSoZDv8pZVLqc4m//139PkZuTWtr7iRmoJk3KWUVP5Fe2yHkNYqSnplGJ1aMN2BMOvXC1SKhz25XNs+UWgqVGF6upmLLlpbqh50yVPPUWeSQsHvUZWDZttoWnVEhUKfbi7Ki2pNjVJtF0YaA8yLAvg713kv1FNcUqWby90RCel+8JfVUK/jA8jUTq2WGErx4QtWoTpuHruxcNL+uuU/QrX5buO07HzXqQPJpVV1CNA40hgoHu/gxmWwym2YYjcglseTH6jY+9Cs1suzDJm7dLCVkLBJTzmOxJLK+T0slB2I1U9wH90HAIG4DiWc6mMNEuQnsB1+Q90t2LZzxX+nuDoG198Mlan7QszW1iHvXj5xM/zOgK9CqOqL6Frk1B5k10K01B9pQOuP3EaWl3tsz+CgXhpGPy9ch8A045pzKXOY49DLuWPIVpDh0A1NM/K1cA4rrfwVmuQ/JSHH/7eRiW8gbu9C9f86payyyJF8Oq6+CHHBTdlOPL3UFvK+TQUTtWaIonuPqXNQo74F4183j9uTXFz1GDe4tl3wMJpe9BHsJOC5k1HtH09p4YRD4zbOPKfLqUy7FRIIx9GoZ3+KBL3J7aHbL8jg3yEyP0BCTt5QlNuhiTmy/G1PyPn8FpHg+3XDGy912y0/9Nma4UabrOeW0YdyBMmn3SEkUJdktYdubyzK/5V2dKExLUKKBiQUZbp2i/pH83M6hFtXNe2hEf2Gac3RGRR9Bl3vOMo2naGbLpuo7Z6U+cuox7NzS0yqFxsLsrTgEEirHAhkFdkIUbTQhkO3QVe/bZi+l6PnGqdNiKUlSnYQguR2MOpQr2icnj0+paz6UyaMTn1FSJHbGqdldZgYGFX0pcLyPccFp1myu8/P4sqbmWneSx46xJme6th3w46KtZL2pcub6tLhHYrS0UKStwUJ3W0bOsqw4so0YRqrKeHBs8yRugpA1B1lUImRNHPgLhhz/cj9QAydW3WG4CqZJss1OFtPy4i4p7qEFgIwdjt51B1tO7xuy34MsSg0WzXzelNpn8uECuqL0ScOkZS5y86WPDzEFOaO94qyqlzn/ZJSWnsWbL6hwnQ+bCzouiT3JvTyFIXtNJIQy0h8/b2ijA7VU1d0KSRkwJlW3x00Z3tPM1avxMBZdURIeCOk65PIGdRFwpgArcTxG2ycnhUfDP0Vo0vDlaYSd4It5yO/l0OKejR2DvbAKXplUN0tnzMc2icrsuVlO9I5E7bCU2EhRrje4/wvQSs9od7Tc9Hvj5RnllPTsUd9JXG+WhywCcyVPVUYZoee1n1JLqmYD0NgK1oRPVkc4EvBbDZbpKamdtm/si9Z6WkdjF+aijs7I+1v7mG35GSkRVoUB8n48WeflZU+OkDTimP7Jz3PPdXrZGWmFWRljDm0pdnag2ZWCAaoCZvjCVjBV5OZQe7Dy2uGSCmbYDXzRNEyaO3Ujuv2fZmh+eS3+9jo5cvrD7gka1Z66guIP6+pW6M1ZVZG2jKUnveF1ecKu3Xnaco021asWKObpvA71ubykxNP9G/9eOuGpQ7n1+JcQ05G6gghDG/l8lVv0ezSNMEwTf7r6+d8sGRJvV4pZOKYMUfy/tJ22owdtqNykvof+dqendvmh5X1fa/3o8+d0NGzhHI+qql74wXc7xQ0oXzKYdncsFdUr3hjDQmlY/DlhsMKErZt/90rgUAQwjwKrZnzwqr173V1676YNo0ZH21Nw33knpq618uz01OXw0TYwoX6a82K1/UiVftyQE1C0Jtgaqbg/1XDn1+thi9cI2lTlrVBt6OkZHtCnvNc718ZDMmvyhqb+qfs9LSldJyVMVqPJ8k566wB2emj97465/BqOj/NST/7HCT6d4WHXwbjy+u0NY80HUO/bZ2QkXoPEnyJ8PZZZyhjyPz58x20zNosK/xJ1ri0PzqOIXCPD3D9AssJF0KYnveI4M7gHhXLmJAhF7ftUX+wHflk7crVNa+88kqwdmX9xXV1dR+Y8thWZPZAxYybszPTNkFIacxOveJKoJ2yOitr9HHI7MeErR6Av/w9Rw/4HNroGoTzFXjZkmD20R2E2z4YYyPDkpGrMyBotD7jAERwEFe82zWNeiQkMhyuoe53tFSWNlwyhkc32RrKFIlJEGjB0ALq6Wj5LwX2zp20AGRN7ar6m6AhzoFa/yUSS48fVYnWr2nhAe3RZdmyN9YqYcxCU35odfVq6mVVJjcGKovNNSX7I1dsEorL31RwTykyQb9+55KFq6vf2sGEmiaEnKaC/DohxEic8NbW1V9SUffWB1xaU7PT0saQFhGK3SIYT4Ca7jAiDYL1w3DYqVm+sv63tXVr8gUXg1Euw4pJOv6TdOR2FTbOwr3ZnrCabCrzckhOEkJwK4SoHkIzGS2LtpzxqXc6Sn5eu/L12xHnS6tX1j9N51HO/4l9PRipK3okJBCAnL4fCw9aK+e4TpqmmbkrG+pfNBqnHXgM7JcRKWLvTVCBKiE8fWZMyEi7Aq26Lr8KqFlRfyWER49ngVZtxcU/ramrP5+qISS0pETXVRJnR+ekph6Fkh1JF8V2wv1ObHdVLV9FS9DFFuuuee21RmaqP4VMObf6tfoqZarbDMO4NjNztF6GJSt9zJ8EZ1uhOfRY3ayxY4eS8uZUMlmk2m/PEeGwdqM/8LMecak69qShhbZilzo89CdDGPp1CAllRsaZx+jeNC732y3xlczc3iA9PT3B4vbfoBm20eKVNa/V64FJtFJE0rad06g+1x4B3J6F2p/iHmqyM1LnIo82QhCO5Eydhuwiu20zjpuhVTIhEOmofh6E9IV8IvSbNmbNwz4NhQxwwXfUrlwTe3c0YdzoccIwxtesWK1X0MjNTL0EmuIpwzT72ra9GlpnHLTJQ9AU1zqO3CEEz4MtOA7PPQFC+wvYSFulVFfD/ZX+IdX3C68cgCpvC55hIpxNpmEOw31WQKDHIy63QxPdpSLjZydwqZIk54sFU49V19Xr6jbOfkCVcxsy4z/6Qfv4cWlT8NwDrlwWJ06cOHHixIkTJ06cOHHixIkTJ06cOHHixIkTJ06cOHHixIkTJ06cOHHixIkTJ06cOHHixIkTJ06cOHH+R/hSfv6ZumaNtSOw+y6m2M1cr3jBHcXZch5uuTxwxQVbXW8dOG7hmsTEPbufx24258xUioWVUmUbinKvZvzQ51CNEydOz/hSKhN/We0k4fMtkq3uajEuevUOo+v5gGghC5rqNQY0CqOpzpW8JVCUf7/rGidOnH8TPZq95D+NNJxNTsue9XpJZT1pNikQ1WAHW84yQ0leX/OOPu23vp98kqRadpwE9bGO0ez08K/nimbqY8WNLieAihMnTu/ypbNMkkuqT2JcrRAez4kyGKxpad71jY+uvVgvk9hjlOL+8upnucd3qQq1faTs8NSmmZHF8+LEifPv4UulTIaV1EwUXD2DJk5/p63l0QH+vt+vT0vrdin3AzGstOb3hmXeSsubKFud3zQzZ79LxMWJ01MGl1QOsRiby01rPLWmaZZSpdicoPBcv7Ugs8PkiV8XelWZ0MJXbYZnkiOEnwu5KcHes/RfMy/c7p7uklOefe1I2247Xzkyk3F+BZonfXnYvqtxxt7lgw+H5LLK73Am/s4Fd5RjP6UYX64sz8INU8d/ZeYvjvPlguS8xbLmco/3Ur0AvotulgfDRY0z80pdp68VvaZM/POWXMR9iQtpQTJS0Xp9KSkVk2oRjjbiQR3WxYCbzTk7kwuRgQLOGWl3cpdyl6GMCQ0zstdqh8Nk+LzKUxzBnhGWZ6Reclpwxg2Lpjp+uqkwZ5rrLc7XkBGPLOjL+vY93jHFwP6fNdTXX3ttj61gWgkKUltsJCSlMFqXNhSUKhh6gTkJsw53haWvKr2nTMqqZnBhztPKhKBF9+jutr1Mcb6Zq32UCee0mPxomIkjaWF9rV7oDYyULUKy8xpm5h1wFYGekFxaPRoa6mlhWUOpuUPQSo/MDr/YWJgbW08tzteDEQuW9XXaws8ZfQdMlKEgLajIpB1a6xVs/Lrpebtdb3EOgd5TJqWVf+Sm5xYVDrXgprScRi0POo/tXWO/a5KLa09j3LkG14xRnNF6swa26xoL83tlkWZ/adU0hGWOEEaSks4a6KzXoMgeg1XyuuslztcIWtvRbGPPC68vm9agJgsachFXJr3AYSuTaeXKeF1WLzB8CRc6wbatXMlpgcK8Ovf0QZFcVjWdM/E4t6wEFWz9ZaAov5u1mntGckn1DVzwB+g1sWMHv7ehlxQUvS1id1QZI0/bFnu1nrB9u6r/8EOnuxVwDwq6//z5YiRjsUE16945Gvetkr1y/yizZyP8uaJ9PP4tz2kPnpl6/EU6XvXffcFhvAfPoXAef7wxcuDAmLzqcN6Ri+u7Xou7O76WyqS83EjdPky0Dtyg0+/oo4+W1VW9n8eHpUxOfqr6OMvDywyvN0sG2951nHDexhnnuAvEHhrJxUtP48Ko4x5PHxkMzRvQ3Ofq+msP/o1OcmnVX9G0+b4MhXdLriZvLMxb4p46aOh1NVpg1yolrxYe3/Gwi1HeIcO0tYPrph2SFAIKE3oj46qMSTW3acbEd1wvXTLs4cX9jQGeS6WUPxamOTLShYR8bn9/ui+yS6+zaoc/QnPyCWbzR5tm5QUiHg7M8OKaMyWTt8L2KxCm5Yk1Sbt8DgpZ2Eb7U/5TOWyOHWKvbL46ry3iCYVyTqXP08faDv++fdNB3wNuaFbODhTl3oX0uwRpca/weIfpfivyLwwaaLgD8Zy0YUbeGvdKNrh48ShTWNPhpwD+hyL94J/elOwj93gGrRak7xMOIhziMW6LvzbOzNrg+tAMLVk83BDep3GvM/SzgV7+e58409ikKKjMcM9wfeO0CWmuE/MXV43iBn8V1vfR0eXD20PXyLa2hR4hZ0aVEmTwXmF5btZxoGZ8F0CpMbutdS7/aNc1gR9eEFt0J7m08kZhWH92D7uEBnHKYOtS0woVrJ8ySa+nRkSa9s6taM5fhHj1ifVjRonlMa2VH9zGpHwUB39tKsp5P+Lh0KC7HhTJJUszOTMexpWnodAgP1FwHHtZS2Kf8z66OO3gxoN0Ay2fjbs+D2Vwis44x5FIgMqwSLh88/RxtCZaJ0ZWvt0n+PG2UkTpHAHpoT4bCM+nQrKph9r/MqJ40fEOt8qFL3G8DKEcIUNI6BAmlBTWDPsB0snXw30EHFC5sSRksNE+80RCEpOtLQv779xZVL/PeJnIJwDNj0BBFdEIXiSkVkSU2SiIrUjcZtyF3ob1wUMHcGEmMoGI6T4mCIMJAbZD62wPu2zzlO6Xbh9WXjnBYMaLzDD6R98+0JsH5ZBWlHsQWIrLF4jTMQh3XwiZD/E0o4VPjzqmGjwYrjrC8V2y6or05tSH11g7++9eiHiPwHVHITS0wGNs6S5E34ZwNeFex+DeA0khkPDSCYqr8CWg8LU+Eli39FqqIaFwMoVpLMCzjtZ9GUAPPIwoExoKTY678axtuN8QpFAC4p+o043SmhSCx0v3fC0sQkVbCs7bSPfwlyxNRq7NRQRG4zAEpQZbBgoQQkznXWRkdamolaO82H+tqSg3K3LMWMq82mHSkL/Hs8bBWz+Ew4P8gb8IWgGFggsSw+HL1846Tw/dTi6u/A78fBdPPAXBQx66t9fFzmljin+EsL2Po2ehdElxRD0w/7yqi5TBfojdoQjVMXgmrbMXK6+4Fawyhmv5PMNn/Pa9SyfsSi5dcimM2SeE6e2noP0JrTAcZLpiO+D/M7j0x8X90exPRLi4ljlKO+pHDIcXW0JOOVQL7aCUyfB5lUdJwcpgNeR3eCWGTOdecWrDxePXu06HhR5On+BbJFv2GU7v8XSoQdpDSkeF9hlOT2+TmLr5UIbTJ5dV+iF0C5DIp+lCRfdTsgWCfFNTQV63ayz7H33paJaQ+AD3egpoeD9HzQMBfyEpHCqKChnhn181SoVZDWq7iJChsCJL27hj32ka2+5dN316l2sIDi2pykIRmwshOTlSQyJcApvt3BOYkfeziK+9+EurHoQSuT6igAApQyXfwPOuaJqW1a3FNLyseqgj5VPI2/FIRx0+5sidiP/kpsLcStdbDC0bBt/mHu6FnufYi1Eg/o5wVAcKsjv7ASml1dko0M/DzwASSlRQ21DCr944I/+fER9d4y+puoebxv/TSgVEFGz4TSPEpzTMytEKpT2D5zw3wPQNWACLICfWzFHyLS9XEw6mEKUgHxRHeIU5kApkV8okCqy4AZ5EoxTyex4seC1LsMiChjLGHuit5aAnX03q602kinWirtAi1+4ywqGzGmZFFCZ7+GHLP+DU+UiHS2KVBVktodAStBxmrZ+a85F23Ad/8dJvIdwPQs8n4KY6ryAnH6mwyj4YizdKrK3cE1DDf4aEvx+B/IIKCUxHrflQ2Ja0tPLNrrfDhtusyWnZvZYySHgTdMKgJDfINuf07obTmy2tQ6B936TwUK2na0HOtkJAD6l5w5k5FFZFRJEAiivC8FgT3/aYduiGwLcvQGEJ/xbP3WT06auvE17vcUHLc7TrhZ1S+urpSvL5wmNFFAkJiCN3IzdOayjK+013ioTYWJRbG1jPkqV0KrTFQJUZ3cMyfzq0uPLmiK8IMJXvhAVyvVYGQOeVdB5tKsgZvT9FQjQU5Gz0KHlt9FoCisSEzA1wD/eLHnOhWIDL0NlNRXnnQtE93Z0iIRREH4n+MTTBp9iaUWmWHUiREKjRfwpldS/lOUH5ZSQknh32ornYFQN08Elf7YX6qA4WqtVRtbtH+wXNQzTnwtc7wdaNWi6RX8g7ry1k8bRp5V3Xji79PNZPID8xRaJtKMYLYooEJPcf/jwXwlUk8EMKMhy+B5bVpO4UCRGYMfExIeU4KKeIJsaP8PmOUxb/vT4+SA4+EdtBYzikIRZyrzdFhdpqRk3PyZ/PuVsFHhq6aSE8y6FAhqAtvDIxFJq0r6Y/INHh9JbvUii+DySTkzcW5q52z/YIGuFoCvEsrP1RUYWiC71iD4UtdveW/WTSgfCX1zyImvF6NH/0MVlcKmxfgcIGc7xnaMtBySUI3zCqlXWzJWyvd1j4ko1FkxrIsmKSPY02+1k6/NqycD4xlDX6vRkTPnRvs19yKivNDz7isyRnZ6Ps0EeTQamceRtnnNOpNt3XMtFNjmBbje1jl2yenLfDdf63kFxWfT0UyINRS9Z99m1QYn/QDu3orQ7Y9pbUgSyTKMNLa8Y7XFVFhklohUKF/pHAjPzvuF46kFJaeQ4zzMUxq4sqtFDw7sbC3F9oBzCsuOJKIcTfEA+YwBELEhVTHRRJhutlv/hfesmrdvpKICeTaegEyZEMhZuEZJc1Xp73puutRxyWMiFOnlc70CPsF0Rin/FOW+sbtnSmbC7K2+SePiiobS+keAG1zAC7Zc/fN5jbrmPTpx+ycvKXVf9SeDw/k21taPBQR9/Eg1rEd2RlZZ/gx/zP3DKvpoTS41SgUHRTC1U0MpnMCurTWCW5Wm4oXg1TZMOMda9+dGc3PeUpZUtOUMosh/BlUk2i+2Bs+33GZV6gaGKT6+3AlJcbfnnUn4Q38QZtOgOy4lSwZVJjYd4SLeyMzHABYZeu2RucZx/Lrtmct7cjtbfobWWSunBN4uc7d54kLH6UUCyNMzEEid0Hp/CzFxRoWpf9bO5BekbHEX1JlQnhL0PTwvA9GlXwkKGw4PwaKIgnXS8a/1Mv9VNW4rtQ4sdrSwb3R8X4AuJ0setFg2bsAyIBMuBWTBptvFDbt6e0S1KdHnIPLi4KFOa+4Lr2iINq5nTFlplZ2wNFeRPknt1lwjRGWZy/llxSef+wkqpvUI+/661bzkJ7clhZZZG/uOJJLsXLaP8PcFpbfrlhRt61h6NIiEBBzu1OsA1anyto3kXJpVVzqJ04uLzyWNfLflmXl7cbGv5bgX8tNpgdPBtOdyCftkTOQqkYJmeGOAIZcL5g/G4leA0z1NaSs7/hIJM/SS6peOik4mXHR/y3Y1+z+iBfb3YL7orm095767u6hxASOGz8dyiS3mL4k68OTS6pesxfXrt9l3T2mF7PesHEMibMPynDuAk1+TXYvtN+E6Z5HX5jiuTLTqAgf4607ft0swxKHuG3UOv8amhZ1RmulwhmwlOwOrUiobyDItkYFN4C9+xeumqiCYOj2QN90tPN6LhBEeGune97AA76gu5A4bkIhSsynJ7kmbbI+zyY7modQmdFfEZArUn9AudCs09s/+oMhbXZ5ObY9womvKcdDhN/Wc1IBOMZYVqn6NqAI/HQbpXhcElTUc4M19shk1K24gRHtWQJZZyPJnS6MIzh0Oy6PUTJy71owrS1LZTN9qwN107aifAcjdqohNrBev4VZCZz5BdCqvENM/N63IF93MMLExP79f07atiZuoal9JbKllzkbijMXq47CMkyMdwOQpNed4YWegwWe3XZmxyeZaI4avo7mcfzc93up7SL6kQlF+LwPtTIVRGHznxVmjlRqFO1j+VZiDDkUxi0PDrhRUH+6aVbCwpaU0qrfoQU+EM0DSKdtc7Yhi6al6i4f4v7/FjHBUCxUgf0z5qK8u/RDv9BDtsyiaKYM5D+Rg7wS+03wxBI8PEQ8sko0Be331AXT4Z3aGNSOvCrCx+O0AawZfg4fdALKCbpVVjf6P31syiPuOpsMbRjZHm5BwXy1KFl1WOHFFeMGzyv8pRpaFq4p2M0FmR+sKHwnFJYZ1c1FeaeYqmBPsT5UeoHoaerYJCJxKSLxQAvveZDzZS9TQlWFbEUgG6CWEcogxVFHHqGp3/fMyE4EUUCqBmDGFYJvrtBHyepdyGMb+iOUECKFOcv3OOET9IOPWG2EsmlS/JgOX4PVtZ3aaPxFu7ZXgPWSA4zrZ/rt3HIJ93hruQKzsInBgrzLtmfIvkq8gmUjY8Fr0LefaSbuaiAoVDO9apjbkour01FEtxKSmEv4squFInLy2i+fhb1D9nDX3Ed9YVoh/8gvaZMoDlOpVofUSHpno/fu+3W4CkoYH4UtHRsY9tvjUW5GYGi3EEyFM5CCvyRS7UIBQslS3hxk5TIPQ8f4fAj8NMXCowOqyCq98twKB/hyiWH7ggF+xwDVfCoaXleMy2rzjT4qjX2Uee7p7tl3fTTQ1CeTyODqUNEu0U60JzjaTpKOrZ81v0q2LqCajNCF3QufoHC2unVbleQkkM9+HJUQeraKBz6Akf3BgrobRJjDRfnfYa4/g41/Rf6lV/En7C4d+GZT756jHY4ACmnVk3nhrdCKPEQF+bDMH8fgiLMd0/3ImpQTNkD3ZnM+NrGgv1/ikEMK6vOR3rfLtsO8at/PBZWc99Qn4ReLAsH5p2i89/ntlMYeb0PSPS5uJ1LpxRN52MVDa2iDlrFfw8LuiziqTOkaGHVPhpRIoCaTpZ1AtuV8PKIR5b1jTj2DNzDNQcPjcO6OApqlqdhZk6VobZN0namtR/ReDCklFYWolDNgUnug9b+BZTO3e6pQyK5tPoatEn/QRJjh+xvb5yRu9/Xuu3RHaXSmA8LI0N3lFKBdZwm1Jg/G9Dc74U+w3eFqnNjw7k5e/hh0z/g1AEQjjuQqN+Hu05bbRlI+akMy0ubZubunaAJtb7/1Jp/css8X5v2BAmP7aAAyR/ZbZuf37xpUyg25BlW0RB1pN+Q4gHh8U7STTYIEJnIyrZ32tzJ2VQ48S3ttx3+0sp0yEgVml9eLbg6WBzenSfQJLqzycj+kE1338DNni0G9UlO6HPiiRci+HchH4bHOjXJ8gmH5gcKc6drhyi4eU5VlfH+Fvt44bViwwO0/1BweVCFp7//3vKP9zd0m0YYw4J8WwjRL6JUEEYKplJPcce4IxSyPxwyJNfetOlx02oe5FFHelK5IW5E4buAWWjToGZHU0Dfi4g0c4I/airKvdd12otCupfXvAA/Fyi345rSndnOw2Gf+r8hA5hu6mx/P+S1fSeEdeXQHhraT4Ps5lWchzCUwsKMdHDT+JZQ8EXe2vatwLcu+Azh36sd94O/rOpb3PI+GrUwo2iFGgrXBmbkZbtO+2VYceVNhsdzX2zApLZ8uY2K7CnHce40Pw9+HPjBN0JaXiFL9KnGNna0p7/keag0b0BaZgnLk4BK6ReBgpxDKnda4A8V6sj0MFHKvQk5TmvLeint3MMeTj+vIhUJscjweY+QodBT/XckfftQhtP7S6r+zD3WjWg/NkPSpjcV5h/UxEgjy145Iii9j0NJXgTBRAa1KwvUaUVWB2VYtG2PgqotkGgNAXdtrgeDcyzhuXVdQeYXkRMdSUEzCgbZHOHxjIwpFaDNVrIo6P50TwisVgbu/bWSUqrZse1fbzgW7eu8vG57IKkjXCSo2YbpuQXXeGID2CiM9IxoPKhAUjxiBZPiQK+cw2vw9Ks3FOa97Z5ggysrfZ7tCdsRCB/dT1t+7Qq0Rt+f7o300iNeW/65U4YLt3XRNzG0eMmZhpUwHwV0eIeCReGi6+k+iHvsOdqdwuz8GSp1CxTRH3TtHEsfWH2IGyq4u2GFxl6lEmTZKc6rYAEcE0sLgvI1asWhmSpbW59Es/RKOqYh6siTRaicjiQF26P4tuz+SWB69u/cs92SXFrxV8Ob+P3oWzm6j5JqqzLCp2+YPmlnxPHAnPxM9XFWUN0jPNYsyIqIhU+Ha598hq7T+dzeD5QwFOzScJDduPnK7kdUdwfufHDojGDqCTx8DA4lhFpI265u2dl8wUFPr9gNQ8qWjTBV+AUUxhS0oyErcFRsvpC7rm+YefFnEV8dObFsRYJXhR5CLs/gghswywVq709MySevb28RHCSzYUE8M2Lp0a2G52Iu5RSEZSRq0USmxD5vqki6qFNZfM6ZfNYWnic2HUQnMvXR2OHjxjqGvBm3SkOU+yLi7TqtyQble5D270MknhR7rCfeu2bCLvdkj/E/VXkiN1mR5KwIzzgez0Bc9soBxDiMgrYTbnWGze5taHnvTdbFPB+R8QmJr+MCSgdXg+6XBNSJ/2wTnh/ubyYyXSBC6jrccDIazcchaNT5pEEgSZvuhL5YDNG7L/rNk/+pJSOZaTwIH8lIpGhYI1LD4a8g/y8Rp44MK16aL4TxM/gajedFOpcIrl83N6OgzWNO8LeBKy5oJrlHms3B2UHY2mmgblBIF6nuaJqZ94jr0i2D58zxmQlDn8JuOjayhJQKqUs3zNqrvA+WlHmLhyluXIG8hMxS/6CgTjWITgRKS8VVG5PsY5SX51DeStYXTdL9bYdKTIh6QqTHnpWhkHcaTq8M7g9MmdDzcRL7wf9M7SRhdR5Or0ehUo3dBWQVdKrRDmM4fZw4cQ6OmKbqCTScHm30v6DtvF0kJmlTMPJay17cFhY9GlXZE3ibO5wepqoeto8NuvpDJ7QnteGSsbwhuMnssF08Rjj27sHQHOvIr0hIZMKC4uG8OtzGu+28ihMnTu9xUJbJvgwtrjnTEGo+93qHq7bWCta/9YLABXs/oz4UItaPWM0ta4gMB2vDjnkJDYxzT8eJE+dLymEpE4I6YU3FnzN8ielOW+tbwg5NaZw5qcOcEj0lZd6Sscr0vAyL5wjZ1voY73/CdYELhh+Wcorzn2E2rNyqMWOO2S1lc319fbd9Z5mZmX19jpNY8dprh9VR/99i5MiRniOO6ONnYbsvp8kMOA/L3cFNy/71r699hXfYyiSKv7RyAbe8l8hweBuT9n1CmMstcWRdp1dr+0Bzcsq2YJZSIl8J47vInL64/p5AYefP6eP0Dpelpyd8yuwfK6Zerq2rX+U6HxakJEwVXs24Okop++LalW+ucE/FyE4fPZ0L8aRUqq52Zf1+x/kciKyM0d+E+N4kPH0uqq6u/rd/IpCdkTYK6TXPNMxTHUe/f32PXi6hKZ1imYbXdmRQOuqqZa+t+UrNTE/K8agBSY97PVZRKBi6rXrlmk6jhntKrymToaWV5xiKLULict35iU0pGWZSPo+DDTjc21sOFNO97qM5N/IRChqdg0N6JSa3SRGauLHg3H9pj3F6nQtTUxN3WuouxsWzgqkvULgnMGHY3Akvr3ntzUYSsCOPTEwTImktCmqH17g5GWmnB5XTVlf3Rof5LiZMOGMgt71PcoP9VUn1A9TZK2vq1tzlnhYojI9JxugtTjVkYWrtijXTJmSkXmowfh3c6e1JIpM0aIqvDwvrFytXrvw0N2PMRCnVnYrTvMBMWzuQknKvwV4OOfyPkqtxgvFX4ExyvFq22s8ZCeatUsk8yN/ncEyA/09Nzn9euWLNewjDtxBXehu5QjDxY1zzBcKyWTLJDU/fm9srpbFjx/bzGfJ+7qhFkM5WLoznpHS+wKPOr1m5psMX6Dk5OT62e3ef6vr6z7JGjz6OWfxPwhDTTIOCTd19itmO87pi8rbala9X5GakXW9a5oPBUHg152KoZRlH6YUcpAoj7DfXrlzzl5zM1BsFN/6MZ76HZ3pM0xqKczTWCckk/1hb9/qtkyadmdS6y/yJJYzbhGH4HPc1ryOdl6Vg31u+vH4Lwmaq4J7ZSKH/MwEFiMITtp0tyuHf4ib7oSH4RTReVAjBLMuisJZW1tYd1Ihs4qA6YPcHMmcI93gRVvwnxYAN1okFzTJCcH423M9qv0HnnM0lO4UbNBiA3qriGuQsF7yPwTw9+hAvzqFh79zpIKVpVrWHyWyEYD4qrMS5XFgjstJT3xiQZI1kQeGTwT1Vqamp/SNXoXbOHEsDnB7s00d0PS8JCj1qg92wOr6BewezM1Krxo9PzcU91+J5Ty9bueb7yGgapEGv5PiylfULqlasOS/oiCLuUdO47zMaYbzIUqHnzj/f74VquYsbfF7+eReOr6mrn0gbLKmHl6CQ4H6Pcibe5J6kH6Bwf8fDnRd5glktOHsM8RlLYagh6yfMf2RLNReWjB65i+u+Z3GjubZuTQa2b+La64TijgzteZTOR/EKORti2Va9qr4E0nkFFTRI6AP7KhKClJBWJOmpY7lPrGeC59uO+ubS2jpOm2oJ+3FxGFbN0uyM0T9A2yhE7xnRSlL9jpSDl9bUcRGUmahIoTfV7OzMURlK6WEApF93OWF2ztLalRwW0Wi4bUCR+VHuuLSpod2e5zym9XNbsu/Rc6qWr0JEwjmIY7Yp+eIJ6WnnsPCe11CmbsezflzhhocH5VGWMi46bsiQKuFJnALlMxeKD0pI3ra4ajk/FEVCaM3ZWwwrrz2ZS+caCJRfcBGwlZi7sSh7v++u/aW16RBvBJ4PhD55M9zXmLPlwniH67+TdDRzPMr+reTsmWV1a6pdZ01O5pgbUXOdSQV0QnrqeAjm7JawutTrlQMMKRag3ppcUfdWp2Hu2jJxPPMgtL+uWfG6Xt85K300LE9xNZo/v4leA2vkMvxcxmzxC2GqJ1FeFkmbPZ5gWbtbw+E+wpIXoSDNhNIYq/2PGTPcECxHcQllwM/G76Oo3f+QPS7tG1A21wlv0jQqzDkZqdNQQH8HgX6armsPKi7JbF4iDZWL+uo0ipt7KgbC+geE1YtzN+aMG32V5GIaKZvIudRrDcP4m3TkZsPh36xcvbrDxFJkmezevVskWmIWdM5DqOVXtoRZTn19fWz8BAr2bNMQd6DAPoDysdZjef4RdkK/QVr9P9cLmoFpX0BZwJoSk7lgxxqcz4El8qK3JVy4eO3aPfnp6SeEWXg+FFsGFM+ViP/PDC6GO0q9AiW0EzF1R9yxIBT2Duir9Ti4FXHuK22esWz16k5lEZWFlehhj1mGeTmaarfWrFz9R/fUQdOryiTOV4Pz/X5vy1ED5kDITlfSnjro5JQNn376KWfh5rOlNP+KAvHd6hWr9cQ42emjJ+Pn24rxEyDEV0fd94WUiZCeEjRt76ld+UaN69wJKJNpsB6mMFv9HabrozCNr66CQiNzPCSaTzBaxcOwZI9Em+sSQ/HJaMYsTdi2c+PLjY2h7MxxeVzJv9jCM1Y4zlDB7edQMC/cY4vAcYxZOy32N0i015LmD6iDlwqKx8PHWExdaErzfls4hQjC6V0pEyIrPe03UIbpKNCyJcQvbN+RPCFj7GWwTR5HyyXJseV2WGGLUHxs+D0HFscgGBUhNO+ugHu+YYhroXi2o0n1IgrYJ0i7yXBLdqT9r2NPbEv7ZGviNR7L+kvQDv8Wzb3/cx+BJuQYrUxg5k+BVXSsZRiPOTYpk5BWJjljzzhRGt5yWBEZTiicDzN+IA3pR5pTC+Mhh7E3hJJToRS/gXDcX7Oi/mZq2uHc37Hh1lA6nK2F0v0mlONZsEjuggV3J5TYrwzT+D/bsT9A5bEEHj+A+0H3WcaVydeQadOmGZ9sCQznPvmRbXsHm7Y9SkFTcGatqF65ssM0CDk5I/s4Id9cCOH82hWvz3OdO6FrOIuNCjMrUFdX1+WnAwT1KQifcQKU0ppIrcjHoJZNg/UQwlYvjWCA2Z6Ry+rql5P/vAmjUx1lJOuP0BR7P//cb9ZFJ56ivp9mk+WiFu+PGv+dZa+9sZbcdnholUh1uuByj2DGGmYlvg3rxZ6QljYM8ey7fNWqTt8wEZmZo7MMyf/MPXJGTc0bXQ4nzx83blBYhc9CU+YkhvYRd8QHHsPz1pIVK2LjrKaNHOn5qG/fUZzJU2EdJDiCv+c4bM2qVav0Sn8548YNCTMn1RLqneqV9bH0npA+5nwhJP4lrOZtbT5liVSunA+PPWlY/fz58x2ygJzg7lQYIEez1tDyZW++qZub48ePOY1LPhJ+j8AzP5Smqlu2LHKOmM1miyVjXz4DBtoZlFZQVBu4Za9p50fkjR9zqmOrZLR/lRJy3YoVrx/0ANS4MonTJdT+ZwYbKyTfyTzq5erq+i4/Y/iqo+PJ1P9DjUwzwJfZ3DdnxYoVB/2ZQpw4ceLEiRMnTpw4ceLEiRMnTpw4ceLEiRMnTpw4ceLEiRMnTpw4cXoCY/8ftSRVd1G41VEAAAAASUVORK5CYII="/>
          <p:cNvSpPr>
            <a:spLocks noChangeAspect="1" noChangeArrowheads="1"/>
          </p:cNvSpPr>
          <p:nvPr/>
        </p:nvSpPr>
        <p:spPr bwMode="auto">
          <a:xfrm>
            <a:off x="365124" y="7937"/>
            <a:ext cx="32067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data:image/png;base64,%20iVBORw0KGgoAAAANSUhEUgAAARMAAABlCAYAAAEZojdGAAAAAXNSR0IArs4c6QAAAARnQU1BAACxjwv8YQUAAAAJcEhZcwAADsMAAA7DAcdvqGQAAE6fSURBVHhe7Z0JYBbF+f9nZnff903C6YU3R96A4gkJkARyImqtFyAkAUVtbW09WrXa/v6tLR6tvbVWW2ur4gG58EC0Hhw5OSIQD6qIyRsu8UQFAiR533d35v995t33JSEJBEhbre8HNu/u7OzuHM8888zs7AyLczCklFbe6O5+eRi+4DXl7h42yQcbwSFzlw72F1e+5x4y/0t1/dzdQ8ZfXnPwEWp/kb+sWiWXVN6aXFJxCR2nPFenz9FvyjPLI/tPL1dDi5cMOvPJV4/xl1ZpN39Z5B7JpVX3ws3x3/+SN3rf6Ln2IOL1/vLamLtwf1lgejZ3d1mgIIc3FeX9gXP+ezpOSPT1oQA2Tk7nzJHaDzcMZpjej9fOOu/TQGGuvjbscQbSr7A8N3HTFIEfXhCkYw2P3H74glWKAu8vqXyQCT6aSUe7E7HAdIkwt9JP6+49uymAdBOlIoGRwTb8sf9J+7FU3aH/ssapmULZTkAfyIj/KE7rnlXCUVmBorwbPOIobzQiHaCYu7tMh7y0qtZfVvUt1+k/QodQnTzvxYGWSFqALMpxnQ6azMxRx/ukl4dU8EjDJ7cw5htgWX23t+3YcaQwxWWcOwuZZMcy32d11dWb27IzR+fVrHi9kq7tnEQHSVZ66gtBacxctWpVMx1np6etVEzhxvxzxdWg2pX1Y7R7Rtpu0zSTKmrreFZm2nzhyIpjTn797/Pns71CEyfO4TKsuOJKd/e/Q3Jp9Z/c3f8oMY2bMr9WDZ5T6eNSTXGddH3j7h4SJ8+r1dVBj0EqPOruapLnVdzSvpJEJbfTX1K1hvb9Ty/fhQrzA70PrTyibOmIIdhoP7m4cm70uhSYGsPnVU4YXlxzJh2j8kwiP7RPv9FIJpdW/Jp+Y+BB99Dv8OdXdUoFunlySdWbKWVLTnCdULNWTXJ3NdGHTCtXRsrTy3SlN/i5ygH6JKCADC+rHuoeRqsWFQ14LGuEIY7XO24N2h6qtXn/lnGNBed84J9XkUMBCszIXRyt4hGoUdojeENW242XTdA3US1mh5s1FORsJBFwDxlVhAnh5iPcQx3jBe6uxl9aWdO+YvxPEAtxCmLXOG2CQC28OVCYd7Lr3GOyMtIquGLNnzW3TF+3bl0oNTXVAn3r6uq+QJ2zsmblmgzyl5OTY6rwriylTA7/aZzLbdUr18w57ApwQkZa4bKVa0onpKeOF0wdg6rvKuT3Ysl5BldqOwyjIibV296+4QsWL167Jysj9TOu+FtIgvGWaXrDjs1qVqw57HDEifN1pceFRytyJZ/DLocyvhRNiKs2FOQ8ETn7NcBfWtF6YtmKI5hSArXeMtSMje6pGCMeWdAXLfGQe/ilgTIvuazyfPfwkOgkKWhEXx6YkTfXPdTgQQtQa17qHmqo8a7bzO3wFy+5CXX6PajN/4Fm5w9dZ5ZSsnSKYuIpqP2fBmbm3+86MyR8gtdpq4f/MO+fkBW4IL3ZP2/pgzhWgRn5NyLRFxkO+0HDzLz1sJfug5FwLUL8/wJF+ff7y2qORqb9EsffZY7zoPZfXPkXDnH2mMf8KORsuxfnUYlzD+Jzrb+44gF6JhzWN83I/4u/eOmvGBc3OcwetbFoUoMOUHeQjePudgAN/efdXYaH3+kvq9B2VRSyIk5+qvo495DsrhL9S8WuHXScunBhIiVqcsniXNeZJZfXBPylS6fRPvkZVr64vz4BkPN+d1cTvSfZYe0NS4JMJrLJovtDyyL2HIzMVQjjMrpX+x6VEQuW9U15ZkWHe3TqwCB7ix6a8uxKRYYk7VMxQc7rbh6iaUbebCbNFdHAEdTBseWKnI9oX+eK4IX6xD5w02Q7WwcMYTAIvCJprevMmqZn+wOFE+e7h8yx9tp7MCQa/S81eN3DHhOYnsUNxhelPvywJTzeMQjjBMXFBC72Cvh7l07Y1Tg1s4PEdy4+SMVAwd7uJo1SfFhp1e0bivLupsOU0tpzJAvPbCrMv1qfB7A5/8gN8xaSWM4FExbrRw/U58h41e6c9Rua4KlPSwtr95KqT5ghjqF95cg5TUW539ImP0k9aG7d0+eTWeftgb/N8HcyXX+2mmC+yZfbKhy6A0XmTjKM9TNV6ERuJm1VbpcVTNBYHFLmLyOTNHZMnYp8T3hnJKwct/Ydv37qGJ2hXTKsrOon7m6MYWU1f3B3vxZ0khSCio4p5ZB3Lxu/GQ3Ed6G8VkPRznJP9zrZGan3QVa2Qhnz2pVr/pCdOTqLKVEjmZqG8n0J8vMEaMhBtXVrzkADwaOCe36CXEYm89Nq6tZoPdSenMwxqnrFag5b/0/L6upvykpPbYXzIkT2KIhGhuKqjEuWUVNXP4QaIvX19Vpy48SJEydOnDhfPUaWl3tOKl4U6boFyWXVBe7u/yRdGm/7oruMhcGYHVoAQ2owN4xR7d88fy2h1xrurmZYaeXpI8vf9riHXyqGza36hrvbe4wsr+yD1m8IjTLdgu7uxQI1BUY8tXSEe/ilwF9ee39vvAjp1HUQcuQgbnmswY9XeVh5uSGs7gWCe4y9r2r+C1DGUCa6h9RV8EPqwnAPD5lON6ChMI1Tx3dw95fXbIMOOdo9ZMnPVZ9kcmNHtGtAM7vS9J/C30DDLhEKKLepKOd99wx1K6xgivcNFOWciUfGcpKG4+BBd6Kxd3tgRt591O+xs2/KvfAiGfP+mXG7Ag3Rwckl1SdxJqtwbQv7tCWNRr2klFQ8xAzre8qxH4ZUb2AOL2aG+gnnzGwsyv9+tKfthPf4zVtO4RmGktPpmHro/Pc3eNmgD6iroDZQuLefKEoHSSHRC7Zt75z7jrQosSJjiqoe42G+pUOCAP+pPCwN45thH5vIudoS6/0qrVKO4j9xWHiqv7RaRnvUqI8DrdzvBIryklBQr6J+kfprrw0jRFWMGz9AgrwFbwvpRSQ3xJajhPd0JOB1bFBiG13PuPU3ZiD43HzcUuK5wBV5WyUTjczj/R6dVkJcjW1I9Z159sai3FpmGDcoQ3ycXLz0NDbowzZj987ByIxN7TvKonQsPko96GGJ+n1ve7hp9le2cxqNbaKOIPhrcU9pdMBNi22YnrVl8+S8Tcitn+30efpSh5WSqpgC5faDXmxYfXfQYCvkML0t1TqpqTDvLO6JdKwJh1fTPs71wXZjm7ltFZ53TF1BZmsj7iMSk9iwksrbGguz3mJcMI+w3353Zq7uWDcEf1PfBDTheiT6he4hxY01FeT+Sljet5ly/O9dc+ku3Y8sBPM/VXmi60vTIVEoENzjedU91Og3/k7r2EBB9jrXiboek1Aj1bmHLDAzv1rZ4c2U6iRRkJSazdPzPuamwTiXv3C9sYD49CWIIuODksZxr891jdBwydgudcHWgoJWJe17qe+YNtmyh8p8j5QpR4SnQS/6S5bOgCmhB5pRZkASAxRWLSU03svisVfghOn+xpBO6D7yLBIScYSS3LqHNRRO6hRgPHAcEiaAHNGdykjQIfoEoOuHFVdN4YbJbMtDL/WbyD1FnXgsMxxmh4M7TBt2Tw9Akf0QOT4o+q5++MLVytmzW587ILZz++vsmBYjIcGzSxi6OJN0depu3YeOxYdQ/DpEkFPONVwyhnta1XFDnl462D0bQ0rn/WiC0OCD4e64RUJ4fChy6kS7teVqQ7LFrjPKubNV2fbCjTPOWUs5lvrwGovcU0oWnbpvr3wU1H70hqAmcoTnQlLa4zjsKHe3Eyhuv0JR9qhwiH10cZou8ijPnyPTYsMBkbGdehQ7pFhKSdUUyNPAQFF+hzEq9ArAcoJ9103P01kEM/+zpoKc9oHhiNTecYdS7QgU5uiBMQhAKcqtbhYoKRuQkFqPDIIi7peQuJs6j1HGWGBaFqei6uljUdcho+LVcHGaDl+0cxrXfyqE8MG67td42Xjun7f0amZZjwnoINnSOppb5uv6WhxThupry2t3IgMfxXNvoWMCCbEDkq4VPu75Bc4dqU+4dEgUEntH2sciJz9xnTSoNRTpB+QyvRQ6igvjFHp94J7+3ye5vLrTq1B/aQ2009eHTrlN7RqYV29CpCyINWloCR3TWff0AlkZaffWrlwTE2siJ+esAeFwkpMYDA5cUl+/JSs9dWxtXf2qrPTRozkXZ4dU+FWPI06uWf3Gyvz09BMq6ur08LKszDH/+nzHkNQj+294Wkj2O1OKd23LmSIl95o2X+yYalxNXf2TuN/3cL+/5YwZlSZ9/ANDmh9WLV/VIR06RdZ2zA+MxCSqS7XiE76Ef1sx4UrFXrNGcRzJpZQ2JQgd4+EP61/OJzHJPrKElQ5D7Ny8zDHfpwTJykhdj4i+Ywlx+rp180O1K+svrn6tflnIlDeahufvSIAHbQ+n1xlPZqenzkLC5uaOH/MBE/Kz2trXPxLQZ/vSKVG2zMza3t5maLh03L8tUWDQNGWNG/1n2s9OT3uBfg1DqLq6Oq1s09PTE5AzKzIyzqRxWn332GqJkOpkqNyBlZMu0ImFRDgFET+tYtlrIm/8WAWJujI7ffSHSMYxtjvmXNhKvzZU3NiKNJiipHOt5GYlEnSxbTv7f7keJ06cOHHixIkTJ06cOHG+HvRq69dfXhtmSprUWa3C4QfQJnVb4NzPDHEevUpwwsGZG4smFkfc43xV6N3ONKUgIeop6YRSAkW5P6DP5CNb7vlKyZ/h3G6h+Bmu7zhfIXpFo5z56qtJba0Ddstw6+jAtNw3XOcu8ZfWrGXKaYUAjXOd4nRDyvzaO5WMvFsVXGY1TM9bpk/8F+iRoNCnGfCqu9u5x8M4jfFykW26HxXKgtlNRbn6Vd/+GFZcNVmY4ln98tawNgSmjU92T329UIonl1bNRopeYyaYp+47fCNKcknV3VyJLwIzsu9znf4r9FRQvkC8yiEIeszHvtB3hokJ1ucyvPukwNQ8PeNLd/jLaiqZdI6DRjnFdfpaQl+zeZRvu7LDzMOc2KvoLyv7FZSUkqrvKsEfVtIpbCrKL3Odu4WGnslg8D4VDv5mw6zzPnWdNcllFQVceB+SdviZDUW533GdO4Fnnsp8vnU0fIXet9OICRQ/Gt2g5zmStrMeAntqxLcer3hsSFjvM9s2I/6x0ds7JZnwelnYDp+1cVp27Gs8Yvj86kuU4VmgQsHI/SkV3GvonbwKBv8Bu+q79J7f6mO2au1H7/+VQnKw7yrT+oeybcZpGKDdcqIK9dmlrOBaYYjBynFQT7imX+QaxhEO1hYc2ViU++6weVUphs/TQAKizxPR93CK1QcKc9JopgjusV7XQ2joestiCXt291lLH8fRp514tgbXCV8ik5u2+WikW3JJ5Q1Iowd0eN3zeMKSpoKcScmIs2F6F+jpmWJxxlmEFQ2P2qYZ+dmRi7rGDWFnUsqq5yNdLqOHhbk8jsYjuae6xV9aRe/fRCRDw2/qkBKcD+Scn6wPlXNFoKDjh71RICRZyIkaGiAWag4O3Hx1njvDVAQauUKZk7BrZyTRSiqfwD1nMTwvcNkEPVjK9arxl1U7SAxKlQAyIEW7lddsQUKehN2WQGFuZPhOO6KjYxxpX7axMP8Z2h8+r/IoafBttI+UL4UQFel9F39ZRY4wfVXStisCBdkTXWfNiOJlx0sP+0DZCApT+U2FuXqGp55olJTS6mwlRDU3RExQyB3V0S1ccPpSk9FAFO3ZZVhJ1TeEYbxE1/T77G0PjR5EnBzEWSBiG/H8Ya5XDaq/YtxAx4dGI2nHLuj2RJRhxRU/FpZ1T2BaVqfxX+1JLq2mL6KvR2nv9vvYlLmVZ7NE3xuhnW0JEILI0MZ9GP5snZIhV5sodq/hM+5A/U2J6Ba/CPTZvDxiUDMNTeLcGNU4fUJs5F+UkagSwyb7nMY4IaNGS6WSDMuspVIkTBX7BHYfOJs9m7M77kBRjowsiAoKaZsQbxu4eXJHAe6CyD2IO++UNA6Nhl2h4N1GIyjJ+XAEhfCXVNXiKRPwqHdQCE53nXnK08skpZSUdmZTQe5KFKb/Q3x/TenJbfuHCj+uXw28GsKw/kiuTjg0ccOMiRXuqQ64OrJ7NszI/x1XPI1KGqQvRC0c95QGblUpVAqVmr4/ISEaL89709ndPMjT39fqL660T366toN0Ew1T0jlJtmn5jkJ0md0a3pTy9HJJI6hovK1OIOAM7N9fVxWk5sNKT5u2L+v41p103v0++SjDEChVSBq49TnR16WgAkWZGxWSnkBag77Cp9Ff9C01qoC3kk/JXaC3kspndTXay0CrZeFnO4J7GvJAj9XD8zdSlehI5xckJOSGeJyoq5iIfDQhwTa03zgXjUifi41QOM0JihXkqSv2qyWicOXsVJBI4fVZbZ+pk/z3v7SR3FEvhphUJ3IvGjuyreNIxW5wHE+zgTCLxATDatk1HE4bImdQgh5fcoJKMLciq9asnzKO5sb7kbtpaEYBVGETIDTPBKbmTIUW+xy18JHKYKTOOw3aTJbH/prqZISbNUxO1wMzhz9Xp6dR3NHQdisOO86FBSix8TMYiTsbBrf+SP9ASAtVCwmDUn9BVXCD6xyD5oJUToch2L0CCtQRNC4SyfkEwk2fJQyGYKzZUJATC3d4kLrV87nnerJ3lDB80D66Oj1YOqihrkCmzIQxNXffaRH2BXXjc8jEMU2FOR0GcbdnMAxPryfxIzvUPGDD9Ekdvhoikh975STRv98Wqk4g7Uh4+RSEph5COhbqdwZVIaT+GydnCIRcl3h/ee17aEUN1wak46yGazHUQa6wjEvIP24UQuJ00HSIE1mJBjXzUZrmY58+obgSts7ZekJPztcGCnLOYrOV8J9S/UvF1Tehsc8k9Y2CQQNRnw8UUWZEtI5/fs0/UIyvcc/vhuMC7E6ArTYEVUcrwpFABiaqnn+ioFy/6fLxmyPX1SodRtJeSs3Fn3FNhXkj/E+91E9ZiXfAy8W4Y3LkvmwlkuTZxoKcDpMq+J9aMpL7fO+QICD9Fc53qiX0gNykvrt1usKeg99FeOgirtR4pNtkur0yzC8CU8d3GCzbHnjpGh15qa6hfclDXWbsvqBaoEnCBpAxqtrafomQ60Aj4UZw05hK+9yRU2H9P0v7+2NkeXmfttCR5+IWEtVHS2B99hJ2Z0djdV9OmVeVEWZqkES7YOPleS+6zvuDJxcvvYi+8YDV8mHjzJxVrvshoWfFCbedS7dzgtsrN189+UC2DEtds8ba8d6ub9I3LD5TLf63N5PLy40Uecx50lEeJObujTNyK5BP+01XoltBIaDOHkCpuGF/Rk576PsgCMULhlJ3NxTmrnadNairfwuLqLWpII9KSpz/RaBdgrCef+4ediIdJYk+2kgprvhKdctnjs7sUa/whampidnj0mLzbBFZ6Wm/cXe7JS8zbQTN/+geHhTZGWmP4Bnbs9PTPszJOPsy17nXmTZtmpGVmRabK6w79qtRoiSXVVA38u20T4ah/kzbhT6JIqBJwmijfym/TO6OrIy0XyLkZyDwH8NGWYSK8qKalWuuonPZ6aklNXX1un9hwoQzBnLHeyrMork1K+uHZaWn/gv7v6ipe/25rMzR5/YP8mXNHvFSzcrVuTnpqTcHWesTXpV4iTRYs+Uzlvl32l+8a7LFta/V5+Lah/uH2c07PXwz7I7vca+xjoWdPnju6vys1LGhNrHD4xXvffzFLi9NQErPJyg8qCLGKC5/aXJzTtsuY1BCP/mJ4zjz0ewfgtoOilw9LLh42FH2DYYwH3SC8mTDw7c4Ut4IbT4Lrdd1ism30Sz5seTOLVyKfwjOvoWqvdhx1L21dWtiDYd/CzmzKw+p1Py3QWmNDXegz0foFyX58Zz0MR1eVZCg6EmhQFRDTMhIvSwrM/WSzMzMvnScPS41NhkwTeqUnZnWmJUx+jz49+WNH3PaeVmjO3yJgef8w91lE8aePTI7Pf2MnLGpWnMgLBuzMlJfov3LLktPwP7CnMy0T7LTR88gN9y7fnx66rcnZqVrY5qAALZmZY65CgKlP2jA8YqscWlT8yeMU2z2bEHhxtYnJ3NMPeI9m/zkZKQWsdlMaD8HoEca5etCzti0K6Qhz3G474YVK1Z0+ZKut5kwduxIweVgavFA48Tttzhx4sSJEydOnDhx4sSJEydOnDhx4sSJEydOnDj/XfwllRcOK6nUr+HbM+jVV5OSi6uvZ+5c4HG+WvTam+FhpRXjDdOzTDk07lMu5Uqt1yekkszruY45Dn1T0xKYnt3pO5k4X256rWQbzDD01296yD87Ejsn6M1gJ0BAhHaXMq5JvoL0WqZJzkfQ+GjJ2S+aCnNHBYryJ+utMH+qNM1jFZOPc9PsOGV5nK8XNAY2ubQqzz3skuSSqubksppH3MM4B2BE8aLjaWaI//aIwF7RJMNKK5+XwbZN0W9ku6ftNMPj+faJZWUJrkOc/aCSBnwAs/GWD0Ya/9V1L3skJMNKq570l1ap5OLKedqBWinYhj1dleIvqQoLw7xYOIq+0NsvTUXnvy/bWisTxAkt0DrvuM5xuoK0hzsildY7/m/SIyExDOMK+uWCzxi+4DVa+NmhzeBWA9pHJn3JBpvkYu35QNAKsY7NIFgjXZevJVQ1J5dUPp1cVh1bqaYDd+bZ4WDLmZKxvzh71CDX9b9Cj4RE2vYemisEkv1qwxstVnB7SwJtLBhM55YXwiNY/119nnK9H4g6mnVJhu0DToPxPw1nd3DOpzIlu61KNhbk/mtDYe4NG2aN7zBXzH+aA/aTDC2tGmN5favM8BbvuunTOy0nQqBEVHHOjggU5nVa7Ko9NPUDS0rcZoZajlvXg7lS/pdBmlVDSLIVU2tpwS7X+UvJAYUkpby21ZH2HzcU5ukPt7qDpmvgu9vGNlzR8RPQ9qB18z4TfG1TQc43XacuGVpSM9zg6tewe85FIlqccVpp66Em47MX2fTpeu6J9pz4+JITvD7zTi7lDFRnCvqxypTGzeuLsrtd9ELPRiTUb5Ri9J0NfTO7lBtsduP0vNj8KAjvvVzJyHxyyFE08csbC3NqkMG34uAWhO+NQFFeJC60UJgzaKJS8kdI1RyEOYxrFrFw+OeBK86JVSn+eZX/B5V8vBJiCgrWCYrxz7jjlHDBLFq3L+Kn4h7cQ3/nQyjB34IgPTK8tOZSKe0OE+xwpVY3zpz4JO1H1/yLgvubzeHwrZ9EJ84pq8qA/z+iRjgb6n8rtNh9o4xtf5/fRZq2p1shGVa++GTuWPdww5jZk9WX/GVVdyPRfobEuaqxMFcHOgrNg7LnC+tu4Uu8ufHNlw09Z0g34D7LYbBk6i/zaVYBgjrisNHUUU7r7g5Te/lLKh9H9XWlCkNrt/NPfTbKCa8JFOV3MqiRyRtQRdJCazolNfQMgPA3JwT7Hb921tl7/CggSEifPgd/EJifS8Z/jCvcDFQroD3Hp5RU/Iwn9PmlbGuJ3C96T5rWisKEjAwU5IwlJ9gib0HAzow+T0P3tizWOCUyywP8fIrwH41n69P4XUB9TlpoDXGzvi+Be6MQzW2anqNtRj3DE903GhevjxnNu45af+Wkz/2l1WQ/6pmidPjIi54+zENpOnzDzHP18oFd0aVNQusXGt7+m2GozlTS0SvWHQhHsYXIXK44f8JfVv0ElTba/MWVN7fsSNyBSN+s2tp27k9Akksq7mOKZ9LkD4jtXbQCMG1KqmvpfCQTxOXaM0gur7kLx1fqRFOsJObfUXdr8eciDULUYUaBFLSqkElDdeY58pboNbj7LRAcBU3Qr9XXrOdYQeFIYCF5UiRRESIu7hYeb1/skrb5A4r4neQP7rfqsDH2vmKhTLrfCe84FkJV5mbaGIRDTy9hqfA0yxE0o1E9HeNsg6nMM1jIOZuOiabC3GOY6ZyE6yJTZLo0FeXeIh37HAo7zfBgNH/RLyoghI67lHfq8NI0W5PTuRaQsmrkoUrRwsjkjEh82WnIr10qFGLCm7jfZYa6FBIjKeSB6tYJg1johesOBBeG100Q2qhTjTLzcsXVLM6U+2Gx2u93xIjCD+mBsGpfhHrVnygSSJy/I/MudTMLHiIIIX5O/qXtzA0U5epPI4mmGbm/cBxbf+PLLc8Yf9kS3ZKi1ciQeCP1fWQ4l5Z4JXciUJB3n7Lt62lfShl7v0Qrluo4AZrrbQ/bfRTCMypQmHtboChnkT4hUAQSEplw1Oimgkl6ViJa0RRGZyEEMbIIn2Xpb3DXF01qeHdG1juIhjtJkGpbXzj+bb0oaDsiM2FG1rhsz4ai/KXQsoqm37L7DKSJezqANLxJh9exH6djFNLLcDyMmtE85IxqLMgrIXda/xOFoB/NjUdaGwX0p+TeFV0KCa1CaoeCE1F2aD6vWN24PwzmRJu0v0cCntxUlHd2ZMsfxYOtyQj2i5D+/XeiCUESDgMBqnYfuJ1YiciWIRHepmN6q0zviiiSTesrr9Se2gEbqlRPaKNnSTS0wAku7oxMDENraOZXa4/tsVvn6cy2PDoc+yKDbdUfTpn0uXsYg4dDo8MtO0c0zMz7zHWKoQzxmN5p9wH+4YK0nEO/KHy3aQeXk5+pPo5bZn8SZt5mR2xIQ/yeflAAttMUZtqtHWi5rtNCxdlk16kTXQoJsaEgpwKlOVtYloVqo9OUUJ2wfA8r2zkfAvJj1yVGw6zzaMbAi2Q4HPKXVnWwVzqg5K+0KuV8nL+kqpGW+c2pjHRJB65Ib8a9C6ExIhIvZD5FTr9U7KYKg2p21zLlufQXqjgn8mu/TL/7ErjiguaG1/9pNK59tbuC0aXwNM6ctMFdbjjC7Nkitjl2t2l8qAxo7vs9mt2ICt2IOZWxxW2tkJpN86wh3lsbrzpHr4mIIOvzirN/+Usqfth+Symr+AESO/IdtBKdph+LcsAI8JB9qfD6OljN+wKj6Hlmh7Y0zczvsLTxvnAuR3KP94rBlZVdvuiDEXg7bKC79PyqnNFCCFUfbjPDMCBVSmn1b9q/w4DdEvl6XzG9ZmJXoKHzHv0KX8Ix+hh6h35RbrptgWmB24/d1B1Di6u/mVxcuZXWok05Y5IT3YRp6WUNe5P6a9PCEIYNuspJFLHln6Egv4NIQ+s6N7tOiHskqZFe2fDwp/abUuJ+SH1kzhnOaOnlLjmgkDQU5Twv24IOWc4o3bFpFIjkkldOgpsNg+/i0G7ngG39QNHEJhVqW2FtM1phqXc5nz3ZIo32+yYsjfOhJ95FqQjS1JbY/8mHZ3rDw8prTyZ/1H7RF8AS078HAa7s1R5Mf1nFYtMSLyKcJ8hwsAUq/EVozRdog6b7l+utV+FMfJ+qU1SNV9PxkLKlI7gwBc0LC1vrae1JE0kmaNGH8EO94p02FMxLrDCPtHy6oEeqUFjQbWTIcnbN8OdXUbe83oTVdwvcDBiVzEpke1da3w+oIc6iewnTjFnznUC7vakw/1UIzEjYNT5ph1KoV5cmkRPS0RPYIera0EMzL6Zu9wWN5gn067S1btIOjEVsBtVxYfPDgd7UQu+fg0wgi/cvCHMSVa0I98W0KSH0Qqe9DRnNyFxGs2IPL6seanLzN2RvSTvcTkAQ95Y92vhFFZ6E6vqFrramGRMXrr8i5yN9QRf0SEhQmvdAZVOqL6M6W276zEcbs9tyyNCjDPTwbeWu9wOxQk/t7dhfuMcxkksrq+hFYsq8jnPCNhXkBdCC+QYepPsTznzy1SQ0tZ8jo5USaVj5Yr00975A1WtBhOaYT7/QPro1Aktf91nsC90HVSc0ZmWPtZMjPOO10CN9aBkY13kvytm/1lIHnvyuO1Bt6lm5pVRPC4/vUurzsFVHYxZx11Uumul6SfVD4YBC4p9fNcpISEqidzV6UlrU1zQPOm2NhRNr9LLFStUFnaPXuJd0C3XL416TvG17joUEd5o6EvWmbiJz075EO7QDqrVQd/6YFqMZlZsKc16V9N4Dqok7VmSoZDv8pZVLqc4m//139PkZuTWtr7iRmoJk3KWUVP5Fe2yHkNYqSnplGJ1aMN2BMOvXC1SKhz25XNs+UWgqVGF6upmLLlpbqh50yVPPUWeSQsHvUZWDZttoWnVEhUKfbi7Ki2pNjVJtF0YaA8yLAvg713kv1FNcUqWby90RCel+8JfVUK/jA8jUTq2WGErx4QtWoTpuHruxcNL+uuU/QrX5buO07HzXqQPJpVV1CNA40hgoHu/gxmWwym2YYjcglseTH6jY+9Cs1suzDJm7dLCVkLBJTzmOxJLK+T0slB2I1U9wH90HAIG4DiWc6mMNEuQnsB1+Q90t2LZzxX+nuDoG198Mlan7QszW1iHvXj5xM/zOgK9CqOqL6Frk1B5k10K01B9pQOuP3EaWl3tsz+CgXhpGPy9ch8A045pzKXOY49DLuWPIVpDh0A1NM/K1cA4rrfwVmuQ/JSHH/7eRiW8gbu9C9f86payyyJF8Oq6+CHHBTdlOPL3UFvK+TQUTtWaIonuPqXNQo74F4183j9uTXFz1GDe4tl3wMJpe9BHsJOC5k1HtH09p4YRD4zbOPKfLqUy7FRIIx9GoZ3+KBL3J7aHbL8jg3yEyP0BCTt5QlNuhiTmy/G1PyPn8FpHg+3XDGy912y0/9Nma4UabrOeW0YdyBMmn3SEkUJdktYdubyzK/5V2dKExLUKKBiQUZbp2i/pH83M6hFtXNe2hEf2Gac3RGRR9Bl3vOMo2naGbLpuo7Z6U+cuox7NzS0yqFxsLsrTgEEirHAhkFdkIUbTQhkO3QVe/bZi+l6PnGqdNiKUlSnYQguR2MOpQr2icnj0+paz6UyaMTn1FSJHbGqdldZgYGFX0pcLyPccFp1myu8/P4sqbmWneSx46xJme6th3w46KtZL2pcub6tLhHYrS0UKStwUJ3W0bOsqw4so0YRqrKeHBs8yRugpA1B1lUImRNHPgLhhz/cj9QAydW3WG4CqZJss1OFtPy4i4p7qEFgIwdjt51B1tO7xuy34MsSg0WzXzelNpn8uECuqL0ScOkZS5y86WPDzEFOaO94qyqlzn/ZJSWnsWbL6hwnQ+bCzouiT3JvTyFIXtNJIQy0h8/b2ijA7VU1d0KSRkwJlW3x00Z3tPM1avxMBZdURIeCOk65PIGdRFwpgArcTxG2ycnhUfDP0Vo0vDlaYSd4It5yO/l0OKejR2DvbAKXplUN0tnzMc2icrsuVlO9I5E7bCU2EhRrje4/wvQSs9od7Tc9Hvj5RnllPTsUd9JXG+WhywCcyVPVUYZoee1n1JLqmYD0NgK1oRPVkc4EvBbDZbpKamdtm/si9Z6WkdjF+aijs7I+1v7mG35GSkRVoUB8n48WeflZU+OkDTimP7Jz3PPdXrZGWmFWRljDm0pdnag2ZWCAaoCZvjCVjBV5OZQe7Dy2uGSCmbYDXzRNEyaO3Ujuv2fZmh+eS3+9jo5cvrD7gka1Z66guIP6+pW6M1ZVZG2jKUnveF1ecKu3Xnaco021asWKObpvA71ubykxNP9G/9eOuGpQ7n1+JcQ05G6gghDG/l8lVv0ezSNMEwTf7r6+d8sGRJvV4pZOKYMUfy/tJ22owdtqNykvof+dqendvmh5X1fa/3o8+d0NGzhHI+qql74wXc7xQ0oXzKYdncsFdUr3hjDQmlY/DlhsMKErZt/90rgUAQwjwKrZnzwqr173V1676YNo0ZH21Nw33knpq618uz01OXw0TYwoX6a82K1/UiVftyQE1C0Jtgaqbg/1XDn1+thi9cI2lTlrVBt6OkZHtCnvNc718ZDMmvyhqb+qfs9LSldJyVMVqPJ8k566wB2emj97465/BqOj/NST/7HCT6d4WHXwbjy+u0NY80HUO/bZ2QkXoPEnyJ8PZZZyhjyPz58x20zNosK/xJ1ri0PzqOIXCPD3D9AssJF0KYnveI4M7gHhXLmJAhF7ftUX+wHflk7crVNa+88kqwdmX9xXV1dR+Y8thWZPZAxYybszPTNkFIacxOveJKoJ2yOitr9HHI7MeErR6Av/w9Rw/4HNroGoTzFXjZkmD20R2E2z4YYyPDkpGrMyBotD7jAERwEFe82zWNeiQkMhyuoe53tFSWNlwyhkc32RrKFIlJEGjB0ALq6Wj5LwX2zp20AGRN7ar6m6AhzoFa/yUSS48fVYnWr2nhAe3RZdmyN9YqYcxCU35odfVq6mVVJjcGKovNNSX7I1dsEorL31RwTykyQb9+55KFq6vf2sGEmiaEnKaC/DohxEic8NbW1V9SUffWB1xaU7PT0saQFhGK3SIYT4Ca7jAiDYL1w3DYqVm+sv63tXVr8gUXg1Euw4pJOv6TdOR2FTbOwr3ZnrCabCrzckhOEkJwK4SoHkIzGS2LtpzxqXc6Sn5eu/L12xHnS6tX1j9N51HO/4l9PRipK3okJBCAnL4fCw9aK+e4TpqmmbkrG+pfNBqnHXgM7JcRKWLvTVCBKiE8fWZMyEi7Aq26Lr8KqFlRfyWER49ngVZtxcU/ramrP5+qISS0pETXVRJnR+ekph6Fkh1JF8V2wv1ObHdVLV9FS9DFFuuuee21RmaqP4VMObf6tfoqZarbDMO4NjNztF6GJSt9zJ8EZ1uhOfRY3ayxY4eS8uZUMlmk2m/PEeGwdqM/8LMecak69qShhbZilzo89CdDGPp1CAllRsaZx+jeNC732y3xlczc3iA9PT3B4vbfoBm20eKVNa/V64FJtFJE0rad06g+1x4B3J6F2p/iHmqyM1LnIo82QhCO5Eydhuwiu20zjpuhVTIhEOmofh6E9IV8IvSbNmbNwz4NhQxwwXfUrlwTe3c0YdzoccIwxtesWK1X0MjNTL0EmuIpwzT72ra9GlpnHLTJQ9AU1zqO3CEEz4MtOA7PPQFC+wvYSFulVFfD/ZX+IdX3C68cgCpvC55hIpxNpmEOw31WQKDHIy63QxPdpSLjZydwqZIk54sFU49V19Xr6jbOfkCVcxsy4z/6Qfv4cWlT8NwDrlwWJ06cOHHixIkTJ06cOHHixIkTJ06cOHHixIkTJ06cOHHixIkTJ06cOHHixIkTJ06cOHHixIkTJ06cOHH+R/hSfv6ZumaNtSOw+y6m2M1cr3jBHcXZch5uuTxwxQVbXW8dOG7hmsTEPbufx24258xUioWVUmUbinKvZvzQ51CNEydOz/hSKhN/We0k4fMtkq3uajEuevUOo+v5gGghC5rqNQY0CqOpzpW8JVCUf7/rGidOnH8TPZq95D+NNJxNTsue9XpJZT1pNikQ1WAHW84yQ0leX/OOPu23vp98kqRadpwE9bGO0ez08K/nimbqY8WNLieAihMnTu/ypbNMkkuqT2JcrRAez4kyGKxpad71jY+uvVgvk9hjlOL+8upnucd3qQq1faTs8NSmmZHF8+LEifPv4UulTIaV1EwUXD2DJk5/p63l0QH+vt+vT0vrdin3AzGstOb3hmXeSsubKFud3zQzZ79LxMWJ01MGl1QOsRiby01rPLWmaZZSpdicoPBcv7Ugs8PkiV8XelWZ0MJXbYZnkiOEnwu5KcHes/RfMy/c7p7uklOefe1I2247Xzkyk3F+BZonfXnYvqtxxt7lgw+H5LLK73Am/s4Fd5RjP6UYX64sz8INU8d/ZeYvjvPlguS8xbLmco/3Ur0AvotulgfDRY0z80pdp68VvaZM/POWXMR9iQtpQTJS0Xp9KSkVk2oRjjbiQR3WxYCbzTk7kwuRgQLOGWl3cpdyl6GMCQ0zstdqh8Nk+LzKUxzBnhGWZ6Reclpwxg2Lpjp+uqkwZ5rrLc7XkBGPLOjL+vY93jHFwP6fNdTXX3ttj61gWgkKUltsJCSlMFqXNhSUKhh6gTkJsw53haWvKr2nTMqqZnBhztPKhKBF9+jutr1Mcb6Zq32UCee0mPxomIkjaWF9rV7oDYyULUKy8xpm5h1wFYGekFxaPRoa6mlhWUOpuUPQSo/MDr/YWJgbW08tzteDEQuW9XXaws8ZfQdMlKEgLajIpB1a6xVs/Lrpebtdb3EOgd5TJqWVf+Sm5xYVDrXgprScRi0POo/tXWO/a5KLa09j3LkG14xRnNF6swa26xoL83tlkWZ/adU0hGWOEEaSks4a6KzXoMgeg1XyuuslztcIWtvRbGPPC68vm9agJgsachFXJr3AYSuTaeXKeF1WLzB8CRc6wbatXMlpgcK8Ovf0QZFcVjWdM/E4t6wEFWz9ZaAov5u1mntGckn1DVzwB+g1sWMHv7ehlxQUvS1id1QZI0/bFnu1nrB9u6r/8EOnuxVwDwq6//z5YiRjsUE16945Gvetkr1y/yizZyP8uaJ9PP4tz2kPnpl6/EU6XvXffcFhvAfPoXAef7wxcuDAmLzqcN6Ri+u7Xou7O76WyqS83EjdPky0Dtyg0+/oo4+W1VW9n8eHpUxOfqr6OMvDywyvN0sG2951nHDexhnnuAvEHhrJxUtP48Ko4x5PHxkMzRvQ3Ofq+msP/o1OcmnVX9G0+b4MhXdLriZvLMxb4p46aOh1NVpg1yolrxYe3/Gwi1HeIcO0tYPrph2SFAIKE3oj46qMSTW3acbEd1wvXTLs4cX9jQGeS6WUPxamOTLShYR8bn9/ui+yS6+zaoc/QnPyCWbzR5tm5QUiHg7M8OKaMyWTt8L2KxCm5Yk1Sbt8DgpZ2Eb7U/5TOWyOHWKvbL46ry3iCYVyTqXP08faDv++fdNB3wNuaFbODhTl3oX0uwRpca/weIfpfivyLwwaaLgD8Zy0YUbeGvdKNrh48ShTWNPhpwD+hyL94J/elOwj93gGrRak7xMOIhziMW6LvzbOzNrg+tAMLVk83BDep3GvM/SzgV7+e58409ikKKjMcM9wfeO0CWmuE/MXV43iBn8V1vfR0eXD20PXyLa2hR4hZ0aVEmTwXmF5btZxoGZ8F0CpMbutdS7/aNc1gR9eEFt0J7m08kZhWH92D7uEBnHKYOtS0woVrJ8ySa+nRkSa9s6taM5fhHj1ifVjRonlMa2VH9zGpHwUB39tKsp5P+Lh0KC7HhTJJUszOTMexpWnodAgP1FwHHtZS2Kf8z66OO3gxoN0Ay2fjbs+D2Vwis44x5FIgMqwSLh88/RxtCZaJ0ZWvt0n+PG2UkTpHAHpoT4bCM+nQrKph9r/MqJ40fEOt8qFL3G8DKEcIUNI6BAmlBTWDPsB0snXw30EHFC5sSRksNE+80RCEpOtLQv779xZVL/PeJnIJwDNj0BBFdEIXiSkVkSU2SiIrUjcZtyF3ob1wUMHcGEmMoGI6T4mCIMJAbZD62wPu2zzlO6Xbh9WXjnBYMaLzDD6R98+0JsH5ZBWlHsQWIrLF4jTMQh3XwiZD/E0o4VPjzqmGjwYrjrC8V2y6or05tSH11g7++9eiHiPwHVHITS0wGNs6S5E34ZwNeFex+DeA0khkPDSCYqr8CWg8LU+Eli39FqqIaFwMoVpLMCzjtZ9GUAPPIwoExoKTY678axtuN8QpFAC4p+o043SmhSCx0v3fC0sQkVbCs7bSPfwlyxNRq7NRQRG4zAEpQZbBgoQQkznXWRkdamolaO82H+tqSg3K3LMWMq82mHSkL/Hs8bBWz+Ew4P8gb8IWgGFggsSw+HL1846Tw/dTi6u/A78fBdPPAXBQx66t9fFzmljin+EsL2Po2ehdElxRD0w/7yqi5TBfojdoQjVMXgmrbMXK6+4Fawyhmv5PMNn/Pa9SyfsSi5dcimM2SeE6e2noP0JrTAcZLpiO+D/M7j0x8X90exPRLi4ljlKO+pHDIcXW0JOOVQL7aCUyfB5lUdJwcpgNeR3eCWGTOdecWrDxePXu06HhR5On+BbJFv2GU7v8XSoQdpDSkeF9hlOT2+TmLr5UIbTJ5dV+iF0C5DIp+lCRfdTsgWCfFNTQV63ayz7H33paJaQ+AD3egpoeD9HzQMBfyEpHCqKChnhn181SoVZDWq7iJChsCJL27hj32ka2+5dN316l2sIDi2pykIRmwshOTlSQyJcApvt3BOYkfeziK+9+EurHoQSuT6igAApQyXfwPOuaJqW1a3FNLyseqgj5VPI2/FIRx0+5sidiP/kpsLcStdbDC0bBt/mHu6FnufYi1Eg/o5wVAcKsjv7ASml1dko0M/DzwASSlRQ21DCr944I/+fER9d4y+puoebxv/TSgVEFGz4TSPEpzTMytEKpT2D5zw3wPQNWACLICfWzFHyLS9XEw6mEKUgHxRHeIU5kApkV8okCqy4AZ5EoxTyex4seC1LsMiChjLGHuit5aAnX03q602kinWirtAi1+4ywqGzGmZFFCZ7+GHLP+DU+UiHS2KVBVktodAStBxmrZ+a85F23Ad/8dJvIdwPQs8n4KY6ryAnH6mwyj4YizdKrK3cE1DDf4aEvx+B/IIKCUxHrflQ2Ja0tPLNrrfDhtusyWnZvZYySHgTdMKgJDfINuf07obTmy2tQ6B936TwUK2na0HOtkJAD6l5w5k5FFZFRJEAiivC8FgT3/aYduiGwLcvQGEJ/xbP3WT06auvE17vcUHLc7TrhZ1S+urpSvL5wmNFFAkJiCN3IzdOayjK+013ioTYWJRbG1jPkqV0KrTFQJUZ3cMyfzq0uPLmiK8IMJXvhAVyvVYGQOeVdB5tKsgZvT9FQjQU5Gz0KHlt9FoCisSEzA1wD/eLHnOhWIDL0NlNRXnnQtE93Z0iIRREH4n+MTTBp9iaUWmWHUiREKjRfwpldS/lOUH5ZSQknh32ornYFQN08Elf7YX6qA4WqtVRtbtH+wXNQzTnwtc7wdaNWi6RX8g7ry1k8bRp5V3Xji79PNZPID8xRaJtKMYLYooEJPcf/jwXwlUk8EMKMhy+B5bVpO4UCRGYMfExIeU4KKeIJsaP8PmOUxb/vT4+SA4+EdtBYzikIRZyrzdFhdpqRk3PyZ/PuVsFHhq6aSE8y6FAhqAtvDIxFJq0r6Y/INHh9JbvUii+DySTkzcW5q52z/YIGuFoCvEsrP1RUYWiC71iD4UtdveW/WTSgfCX1zyImvF6NH/0MVlcKmxfgcIGc7xnaMtBySUI3zCqlXWzJWyvd1j4ko1FkxrIsmKSPY02+1k6/NqycD4xlDX6vRkTPnRvs19yKivNDz7isyRnZ6Ps0EeTQamceRtnnNOpNt3XMtFNjmBbje1jl2yenLfDdf63kFxWfT0UyINRS9Z99m1QYn/QDu3orQ7Y9pbUgSyTKMNLa8Y7XFVFhklohUKF/pHAjPzvuF46kFJaeQ4zzMUxq4sqtFDw7sbC3F9oBzCsuOJKIcTfEA+YwBELEhVTHRRJhutlv/hfesmrdvpKICeTaegEyZEMhZuEZJc1Xp73puutRxyWMiFOnlc70CPsF0Rin/FOW+sbtnSmbC7K2+SePiiobS+keAG1zAC7Zc/fN5jbrmPTpx+ycvKXVf9SeDw/k21taPBQR9/Eg1rEd2RlZZ/gx/zP3DKvpoTS41SgUHRTC1U0MpnMCurTWCW5Wm4oXg1TZMOMda9+dGc3PeUpZUtOUMosh/BlUk2i+2Bs+33GZV6gaGKT6+3AlJcbfnnUn4Q38QZtOgOy4lSwZVJjYd4SLeyMzHABYZeu2RucZx/Lrtmct7cjtbfobWWSunBN4uc7d54kLH6UUCyNMzEEid0Hp/CzFxRoWpf9bO5BekbHEX1JlQnhL0PTwvA9GlXwkKGw4PwaKIgnXS8a/1Mv9VNW4rtQ4sdrSwb3R8X4AuJ0setFg2bsAyIBMuBWTBptvFDbt6e0S1KdHnIPLi4KFOa+4Lr2iINq5nTFlplZ2wNFeRPknt1lwjRGWZy/llxSef+wkqpvUI+/661bzkJ7clhZZZG/uOJJLsXLaP8PcFpbfrlhRt61h6NIiEBBzu1OsA1anyto3kXJpVVzqJ04uLzyWNfLflmXl7cbGv5bgX8tNpgdPBtOdyCftkTOQqkYJmeGOAIZcL5g/G4leA0z1NaSs7/hIJM/SS6peOik4mXHR/y3Y1+z+iBfb3YL7orm095767u6hxASOGz8dyiS3mL4k68OTS6pesxfXrt9l3T2mF7PesHEMibMPynDuAk1+TXYvtN+E6Z5HX5jiuTLTqAgf4607ft0swxKHuG3UOv8amhZ1RmulwhmwlOwOrUiobyDItkYFN4C9+xeumqiCYOj2QN90tPN6LhBEeGune97AA76gu5A4bkIhSsynJ7kmbbI+zyY7modQmdFfEZArUn9AudCs09s/+oMhbXZ5ObY9womvKcdDhN/Wc1IBOMZYVqn6NqAI/HQbpXhcElTUc4M19shk1K24gRHtWQJZZyPJnS6MIzh0Oy6PUTJy71owrS1LZTN9qwN107aifAcjdqohNrBev4VZCZz5BdCqvENM/N63IF93MMLExP79f07atiZuoal9JbKllzkbijMXq47CMkyMdwOQpNed4YWegwWe3XZmxyeZaI4avo7mcfzc93up7SL6kQlF+LwPtTIVRGHznxVmjlRqFO1j+VZiDDkUxi0PDrhRUH+6aVbCwpaU0qrfoQU+EM0DSKdtc7Yhi6al6i4f4v7/FjHBUCxUgf0z5qK8u/RDv9BDtsyiaKYM5D+Rg7wS+03wxBI8PEQ8sko0Be331AXT4Z3aGNSOvCrCx+O0AawZfg4fdALKCbpVVjf6P31syiPuOpsMbRjZHm5BwXy1KFl1WOHFFeMGzyv8pRpaFq4p2M0FmR+sKHwnFJYZ1c1FeaeYqmBPsT5UeoHoaerYJCJxKSLxQAvveZDzZS9TQlWFbEUgG6CWEcogxVFHHqGp3/fMyE4EUUCqBmDGFYJvrtBHyepdyGMb+iOUECKFOcv3OOET9IOPWG2EsmlS/JgOX4PVtZ3aaPxFu7ZXgPWSA4zrZ/rt3HIJ93hruQKzsInBgrzLtmfIvkq8gmUjY8Fr0LefaSbuaiAoVDO9apjbkour01FEtxKSmEv4squFInLy2i+fhb1D9nDX3Ed9YVoh/8gvaZMoDlOpVofUSHpno/fu+3W4CkoYH4UtHRsY9tvjUW5GYGi3EEyFM5CCvyRS7UIBQslS3hxk5TIPQ8f4fAj8NMXCowOqyCq98twKB/hyiWH7ggF+xwDVfCoaXleMy2rzjT4qjX2Uee7p7tl3fTTQ1CeTyODqUNEu0U60JzjaTpKOrZ81v0q2LqCajNCF3QufoHC2unVbleQkkM9+HJUQeraKBz6Akf3BgrobRJjDRfnfYa4/g41/Rf6lV/En7C4d+GZT756jHY4ACmnVk3nhrdCKPEQF+bDMH8fgiLMd0/3ImpQTNkD3ZnM+NrGgv1/ikEMK6vOR3rfLtsO8at/PBZWc99Qn4ReLAsH5p2i89/ntlMYeb0PSPS5uJ1LpxRN52MVDa2iDlrFfw8LuiziqTOkaGHVPhpRIoCaTpZ1AtuV8PKIR5b1jTj2DNzDNQcPjcO6OApqlqdhZk6VobZN0namtR/ReDCklFYWolDNgUnug9b+BZTO3e6pQyK5tPoatEn/QRJjh+xvb5yRu9/Xuu3RHaXSmA8LI0N3lFKBdZwm1Jg/G9Dc74U+w3eFqnNjw7k5e/hh0z/g1AEQjjuQqN+Hu05bbRlI+akMy0ubZubunaAJtb7/1Jp/css8X5v2BAmP7aAAyR/ZbZuf37xpUyg25BlW0RB1pN+Q4gHh8U7STTYIEJnIyrZ32tzJ2VQ48S3ttx3+0sp0yEgVml9eLbg6WBzenSfQJLqzycj+kE1338DNni0G9UlO6HPiiRci+HchH4bHOjXJ8gmH5gcKc6drhyi4eU5VlfH+Fvt44bViwwO0/1BweVCFp7//3vKP9zd0m0YYw4J8WwjRL6JUEEYKplJPcce4IxSyPxwyJNfetOlx02oe5FFHelK5IW5E4buAWWjToGZHU0Dfi4g0c4I/airKvdd12otCupfXvAA/Fyi345rSndnOw2Gf+r8hA5hu6mx/P+S1fSeEdeXQHhraT4Ps5lWchzCUwsKMdHDT+JZQ8EXe2vatwLcu+Azh36sd94O/rOpb3PI+GrUwo2iFGgrXBmbkZbtO+2VYceVNhsdzX2zApLZ8uY2K7CnHce40Pw9+HPjBN0JaXiFL9KnGNna0p7/keag0b0BaZgnLk4BK6ReBgpxDKnda4A8V6sj0MFHKvQk5TmvLeint3MMeTj+vIhUJscjweY+QodBT/XckfftQhtP7S6r+zD3WjWg/NkPSpjcV5h/UxEgjy145Iii9j0NJXgTBRAa1KwvUaUVWB2VYtG2PgqotkGgNAXdtrgeDcyzhuXVdQeYXkRMdSUEzCgbZHOHxjIwpFaDNVrIo6P50TwisVgbu/bWSUqrZse1fbzgW7eu8vG57IKkjXCSo2YbpuQXXeGID2CiM9IxoPKhAUjxiBZPiQK+cw2vw9Ks3FOa97Z5ggysrfZ7tCdsRCB/dT1t+7Qq0Rt+f7o300iNeW/65U4YLt3XRNzG0eMmZhpUwHwV0eIeCReGi6+k+iHvsOdqdwuz8GSp1CxTRH3TtHEsfWH2IGyq4u2GFxl6lEmTZKc6rYAEcE0sLgvI1asWhmSpbW59Es/RKOqYh6siTRaicjiQF26P4tuz+SWB69u/cs92SXFrxV8Ob+P3oWzm6j5JqqzLCp2+YPmlnxPHAnPxM9XFWUN0jPNYsyIqIhU+Ha598hq7T+dzeD5QwFOzScJDduPnK7kdUdwfufHDojGDqCTx8DA4lhFpI265u2dl8wUFPr9gNQ8qWjTBV+AUUxhS0oyErcFRsvpC7rm+YefFnEV8dObFsRYJXhR5CLs/gghswywVq709MySevb28RHCSzYUE8M2Lp0a2G52Iu5RSEZSRq0USmxD5vqki6qFNZfM6ZfNYWnic2HUQnMvXR2OHjxjqGvBm3SkOU+yLi7TqtyQble5D270MknhR7rCfeu2bCLvdkj/E/VXkiN1mR5KwIzzgez0Bc9soBxDiMgrYTbnWGze5taHnvTdbFPB+R8QmJr+MCSgdXg+6XBNSJ/2wTnh/ubyYyXSBC6jrccDIazcchaNT5pEEgSZvuhL5YDNG7L/rNk/+pJSOZaTwIH8lIpGhYI1LD4a8g/y8Rp44MK16aL4TxM/gajedFOpcIrl83N6OgzWNO8LeBKy5oJrlHms3B2UHY2mmgblBIF6nuaJqZ94jr0i2D58zxmQlDn8JuOjayhJQKqUs3zNqrvA+WlHmLhyluXIG8hMxS/6CgTjWITgRKS8VVG5PsY5SX51DeStYXTdL9bYdKTIh6QqTHnpWhkHcaTq8M7g9MmdDzcRL7wf9M7SRhdR5Or0ehUo3dBWQVdKrRDmM4fZw4cQ6OmKbqCTScHm30v6DtvF0kJmlTMPJay17cFhY9GlXZE3ibO5wepqoeto8NuvpDJ7QnteGSsbwhuMnssF08Rjj27sHQHOvIr0hIZMKC4uG8OtzGu+28ihMnTu9xUJbJvgwtrjnTEGo+93qHq7bWCta/9YLABXs/oz4UItaPWM0ta4gMB2vDjnkJDYxzT8eJE+dLymEpE4I6YU3FnzN8ielOW+tbwg5NaZw5qcOcEj0lZd6Sscr0vAyL5wjZ1voY73/CdYELhh+Wcorzn2E2rNyqMWOO2S1lc319fbd9Z5mZmX19jpNY8dprh9VR/99i5MiRniOO6ONnYbsvp8kMOA/L3cFNy/71r699hXfYyiSKv7RyAbe8l8hweBuT9n1CmMstcWRdp1dr+0Bzcsq2YJZSIl8J47vInL64/p5AYefP6eP0Dpelpyd8yuwfK6Zerq2rX+U6HxakJEwVXs24Okop++LalW+ucE/FyE4fPZ0L8aRUqq52Zf1+x/kciKyM0d+E+N4kPH0uqq6u/rd/IpCdkTYK6TXPNMxTHUe/f32PXi6hKZ1imYbXdmRQOuqqZa+t+UrNTE/K8agBSY97PVZRKBi6rXrlmk6jhntKrymToaWV5xiKLULict35iU0pGWZSPo+DDTjc21sOFNO97qM5N/IRChqdg0N6JSa3SRGauLHg3H9pj3F6nQtTUxN3WuouxsWzgqkvULgnMGHY3Akvr3ntzUYSsCOPTEwTImktCmqH17g5GWmnB5XTVlf3Rof5LiZMOGMgt71PcoP9VUn1A9TZK2vq1tzlnhYojI9JxugtTjVkYWrtijXTJmSkXmowfh3c6e1JIpM0aIqvDwvrFytXrvw0N2PMRCnVnYrTvMBMWzuQknKvwV4OOfyPkqtxgvFX4ExyvFq22s8ZCeatUsk8yN/ncEyA/09Nzn9euWLNewjDtxBXehu5QjDxY1zzBcKyWTLJDU/fm9srpbFjx/bzGfJ+7qhFkM5WLoznpHS+wKPOr1m5psMX6Dk5OT62e3ef6vr6z7JGjz6OWfxPwhDTTIOCTd19itmO87pi8rbala9X5GakXW9a5oPBUHg152KoZRlH6YUcpAoj7DfXrlzzl5zM1BsFN/6MZ76HZ3pM0xqKczTWCckk/1hb9/qtkyadmdS6y/yJJYzbhGH4HPc1ryOdl6Vg31u+vH4Lwmaq4J7ZSKH/MwEFiMITtp0tyuHf4ib7oSH4RTReVAjBLMuisJZW1tYd1Ihs4qA6YPcHMmcI93gRVvwnxYAN1okFzTJCcH423M9qv0HnnM0lO4UbNBiA3qriGuQsF7yPwTw9+hAvzqFh79zpIKVpVrWHyWyEYD4qrMS5XFgjstJT3xiQZI1kQeGTwT1Vqamp/SNXoXbOHEsDnB7s00d0PS8JCj1qg92wOr6BewezM1Krxo9PzcU91+J5Ty9bueb7yGgapEGv5PiylfULqlasOS/oiCLuUdO47zMaYbzIUqHnzj/f74VquYsbfF7+eReOr6mrn0gbLKmHl6CQ4H6Pcibe5J6kH6Bwf8fDnRd5glktOHsM8RlLYagh6yfMf2RLNReWjB65i+u+Z3GjubZuTQa2b+La64TijgzteZTOR/EKORti2Va9qr4E0nkFFTRI6AP7KhKClJBWJOmpY7lPrGeC59uO+ubS2jpOm2oJ+3FxGFbN0uyM0T9A2yhE7xnRSlL9jpSDl9bUcRGUmahIoTfV7OzMURlK6WEApF93OWF2ztLalRwW0Wi4bUCR+VHuuLSpod2e5zym9XNbsu/Rc6qWr0JEwjmIY7Yp+eIJ6WnnsPCe11CmbsezflzhhocH5VGWMi46bsiQKuFJnALlMxeKD0pI3ra4ajk/FEVCaM3ZWwwrrz2ZS+caCJRfcBGwlZi7sSh7v++u/aW16RBvBJ4PhD55M9zXmLPlwniH67+TdDRzPMr+reTsmWV1a6pdZ01O5pgbUXOdSQV0QnrqeAjm7JawutTrlQMMKRag3ppcUfdWp2Hu2jJxPPMgtL+uWfG6Xt85K300LE9xNZo/v4leA2vkMvxcxmzxC2GqJ1FeFkmbPZ5gWbtbw+E+wpIXoSDNhNIYq/2PGTPcECxHcQllwM/G76Oo3f+QPS7tG1A21wlv0jQqzDkZqdNQQH8HgX6armsPKi7JbF4iDZWL+uo0ipt7KgbC+geE1YtzN+aMG32V5GIaKZvIudRrDcP4m3TkZsPh36xcvbrDxFJkmezevVskWmIWdM5DqOVXtoRZTn19fWz8BAr2bNMQd6DAPoDysdZjef4RdkK/QVr9P9cLmoFpX0BZwJoSk7lgxxqcz4El8qK3JVy4eO3aPfnp6SeEWXg+FFsGFM+ViP/PDC6GO0q9AiW0EzF1R9yxIBT2Duir9Ti4FXHuK22esWz16k5lEZWFlehhj1mGeTmaarfWrFz9R/fUQdOryiTOV4Pz/X5vy1ED5kDITlfSnjro5JQNn376KWfh5rOlNP+KAvHd6hWr9cQ42emjJ+Pn24rxEyDEV0fd94WUiZCeEjRt76ld+UaN69wJKJNpsB6mMFv9HabrozCNr66CQiNzPCSaTzBaxcOwZI9Em+sSQ/HJaMYsTdi2c+PLjY2h7MxxeVzJv9jCM1Y4zlDB7edQMC/cY4vAcYxZOy32N0i015LmD6iDlwqKx8PHWExdaErzfls4hQjC6V0pEyIrPe03UIbpKNCyJcQvbN+RPCFj7GWwTR5HyyXJseV2WGGLUHxs+D0HFscgGBUhNO+ugHu+YYhroXi2o0n1IgrYJ0i7yXBLdqT9r2NPbEv7ZGviNR7L+kvQDv8Wzb3/cx+BJuQYrUxg5k+BVXSsZRiPOTYpk5BWJjljzzhRGt5yWBEZTiicDzN+IA3pR5pTC+Mhh7E3hJJToRS/gXDcX7Oi/mZq2uHc37Hh1lA6nK2F0v0mlONZsEjuggV3J5TYrwzT+D/bsT9A5bEEHj+A+0H3WcaVydeQadOmGZ9sCQznPvmRbXsHm7Y9SkFTcGatqF65ssM0CDk5I/s4Id9cCOH82hWvz3OdO6FrOIuNCjMrUFdX1+WnAwT1KQifcQKU0ppIrcjHoJZNg/UQwlYvjWCA2Z6Ry+rql5P/vAmjUx1lJOuP0BR7P//cb9ZFJ56ivp9mk+WiFu+PGv+dZa+9sZbcdnholUh1uuByj2DGGmYlvg3rxZ6QljYM8ey7fNWqTt8wEZmZo7MMyf/MPXJGTc0bXQ4nzx83blBYhc9CU+YkhvYRd8QHHsPz1pIVK2LjrKaNHOn5qG/fUZzJU2EdJDiCv+c4bM2qVav0Sn8548YNCTMn1RLqneqV9bH0npA+5nwhJP4lrOZtbT5liVSunA+PPWlY/fz58x2ygJzg7lQYIEez1tDyZW++qZub48ePOY1LPhJ+j8AzP5Smqlu2LHKOmM1miyVjXz4DBtoZlFZQVBu4Za9p50fkjR9zqmOrZLR/lRJy3YoVrx/0ANS4MonTJdT+ZwYbKyTfyTzq5erq+i4/Y/iqo+PJ1P9DjUwzwJfZ3DdnxYoVB/2ZQpw4ceLEiRMnTpw4ceLEiRMnTpw4ceLEiRMnTpw4ceLEiRMnTpw4cXoCY/8ftSRVd1G41VEAAAAASUVORK5CYII="/>
          <p:cNvSpPr>
            <a:spLocks noChangeAspect="1" noChangeArrowheads="1"/>
          </p:cNvSpPr>
          <p:nvPr/>
        </p:nvSpPr>
        <p:spPr bwMode="auto">
          <a:xfrm>
            <a:off x="365124" y="-304799"/>
            <a:ext cx="2911475" cy="589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socrative的圖片搜尋結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42" y="3266946"/>
            <a:ext cx="2402092" cy="13322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53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836" y="0"/>
            <a:ext cx="7543800" cy="1450757"/>
          </a:xfrm>
        </p:spPr>
        <p:txBody>
          <a:bodyPr/>
          <a:lstStyle/>
          <a:p>
            <a:r>
              <a:rPr lang="en-GB" dirty="0"/>
              <a:t>Quick Comparisons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249828"/>
              </p:ext>
            </p:extLst>
          </p:nvPr>
        </p:nvGraphicFramePr>
        <p:xfrm>
          <a:off x="381000" y="1524000"/>
          <a:ext cx="7444544" cy="470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136">
                  <a:extLst>
                    <a:ext uri="{9D8B030D-6E8A-4147-A177-3AD203B41FA5}">
                      <a16:colId xmlns:a16="http://schemas.microsoft.com/office/drawing/2014/main" xmlns="" val="680530200"/>
                    </a:ext>
                  </a:extLst>
                </a:gridCol>
                <a:gridCol w="1861136">
                  <a:extLst>
                    <a:ext uri="{9D8B030D-6E8A-4147-A177-3AD203B41FA5}">
                      <a16:colId xmlns:a16="http://schemas.microsoft.com/office/drawing/2014/main" xmlns="" val="207154873"/>
                    </a:ext>
                  </a:extLst>
                </a:gridCol>
                <a:gridCol w="1861136">
                  <a:extLst>
                    <a:ext uri="{9D8B030D-6E8A-4147-A177-3AD203B41FA5}">
                      <a16:colId xmlns:a16="http://schemas.microsoft.com/office/drawing/2014/main" xmlns="" val="922070246"/>
                    </a:ext>
                  </a:extLst>
                </a:gridCol>
                <a:gridCol w="1861136">
                  <a:extLst>
                    <a:ext uri="{9D8B030D-6E8A-4147-A177-3AD203B41FA5}">
                      <a16:colId xmlns:a16="http://schemas.microsoft.com/office/drawing/2014/main" xmlns="" val="3863348798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/>
                        <a:t>SRS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400" b="0" dirty="0" err="1"/>
                        <a:t>Kahoot</a:t>
                      </a:r>
                      <a:r>
                        <a:rPr lang="en-US" altLang="zh-HK" sz="1400" b="0" dirty="0" smtClean="0"/>
                        <a:t>!</a:t>
                      </a:r>
                      <a:endParaRPr lang="en-US" altLang="zh-HK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 smtClean="0"/>
                        <a:t>Socrative</a:t>
                      </a:r>
                      <a:endParaRPr lang="en-US" sz="1400" b="0" dirty="0" smtClean="0"/>
                    </a:p>
                    <a:p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Poll</a:t>
                      </a:r>
                      <a:r>
                        <a:rPr lang="en-US" sz="1400" b="0" baseline="0" dirty="0"/>
                        <a:t> Everywhere</a:t>
                      </a:r>
                      <a:endParaRPr 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400541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r>
                        <a:rPr lang="en-US" sz="1400" dirty="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/>
                      </a:r>
                      <a:br>
                        <a:rPr lang="en-US" sz="1400" dirty="0"/>
                      </a:br>
                      <a:r>
                        <a:rPr lang="en-US" sz="1400" dirty="0"/>
                        <a:t/>
                      </a:r>
                      <a:br>
                        <a:rPr lang="en-US" sz="1400" dirty="0"/>
                      </a:br>
                      <a:r>
                        <a:rPr lang="en-US" sz="1400" dirty="0"/>
                        <a:t/>
                      </a:r>
                      <a:br>
                        <a:rPr lang="en-US" sz="1400" dirty="0"/>
                      </a:b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5569158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1400" dirty="0"/>
                        <a:t>Question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MC, Short</a:t>
                      </a:r>
                      <a:r>
                        <a:rPr lang="en-US" sz="1400" baseline="0" dirty="0" smtClean="0"/>
                        <a:t> Answers, TF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Mc, Short Answers, Ranking,</a:t>
                      </a:r>
                      <a:r>
                        <a:rPr lang="en-US" sz="1400" baseline="0" dirty="0"/>
                        <a:t> Images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115623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1400" dirty="0"/>
                        <a:t>Anonymity</a:t>
                      </a:r>
                      <a:r>
                        <a:rPr lang="en-US" sz="1400" baseline="0" dirty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 (optional login)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6522672"/>
                  </a:ext>
                </a:extLst>
              </a:tr>
              <a:tr h="823324">
                <a:tc>
                  <a:txBody>
                    <a:bodyPr/>
                    <a:lstStyle/>
                    <a:p>
                      <a:r>
                        <a:rPr lang="en-US" sz="1400" dirty="0"/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Automatic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(Accuracy +</a:t>
                      </a:r>
                      <a:r>
                        <a:rPr lang="en-US" sz="1400" baseline="0" dirty="0" smtClean="0"/>
                        <a:t> Time)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7282765"/>
                  </a:ext>
                </a:extLst>
              </a:tr>
              <a:tr h="333904">
                <a:tc>
                  <a:txBody>
                    <a:bodyPr/>
                    <a:lstStyle/>
                    <a:p>
                      <a:r>
                        <a:rPr lang="en-US" sz="1400" dirty="0"/>
                        <a:t>Timer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Always on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Not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41980393"/>
                  </a:ext>
                </a:extLst>
              </a:tr>
              <a:tr h="333904">
                <a:tc>
                  <a:txBody>
                    <a:bodyPr/>
                    <a:lstStyle/>
                    <a:p>
                      <a:r>
                        <a:rPr lang="en-US" sz="1400" smtClean="0"/>
                        <a:t>Charts/Reports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Only</a:t>
                      </a:r>
                      <a:r>
                        <a:rPr lang="en-US" sz="1400" baseline="0" dirty="0" smtClean="0"/>
                        <a:t> leader board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Charts,</a:t>
                      </a:r>
                      <a:r>
                        <a:rPr lang="en-US" sz="1400" baseline="0" smtClean="0"/>
                        <a:t> Word Cloud….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1870479"/>
                  </a:ext>
                </a:extLst>
              </a:tr>
              <a:tr h="413868">
                <a:tc>
                  <a:txBody>
                    <a:bodyPr/>
                    <a:lstStyle/>
                    <a:p>
                      <a:r>
                        <a:rPr lang="en-US" sz="1400" dirty="0"/>
                        <a:t>PowerPoint Insertion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As URL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As URL</a:t>
                      </a:r>
                      <a:r>
                        <a:rPr lang="en-US" sz="1400" baseline="0" dirty="0"/>
                        <a:t> links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As slides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225340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6204" t="8912" r="5314" b="26757"/>
          <a:stretch/>
        </p:blipFill>
        <p:spPr>
          <a:xfrm>
            <a:off x="4267200" y="2102676"/>
            <a:ext cx="1662545" cy="1143000"/>
          </a:xfrm>
          <a:prstGeom prst="rect">
            <a:avLst/>
          </a:prstGeom>
        </p:spPr>
      </p:pic>
      <p:pic>
        <p:nvPicPr>
          <p:cNvPr id="10" name="Picture 2" descr="相關圖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1981"/>
            <a:ext cx="1447800" cy="12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ll everywhere的圖片搜尋結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0668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8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053815" y="4954783"/>
            <a:ext cx="353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TUTORIAL (Video/Case Study)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846" y="849868"/>
            <a:ext cx="271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SUBJECT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382398" y="2989594"/>
            <a:ext cx="134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LECTURE</a:t>
            </a:r>
          </a:p>
        </p:txBody>
      </p:sp>
      <p:cxnSp>
        <p:nvCxnSpPr>
          <p:cNvPr id="59" name="Straight Connector 58"/>
          <p:cNvCxnSpPr/>
          <p:nvPr/>
        </p:nvCxnSpPr>
        <p:spPr>
          <a:xfrm flipH="1">
            <a:off x="967037" y="2819400"/>
            <a:ext cx="2741119" cy="609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169532" y="2819400"/>
            <a:ext cx="2814749" cy="54924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1088176" y="4497288"/>
            <a:ext cx="83593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591454" y="3020372"/>
            <a:ext cx="788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(2hrs)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959204" y="4494312"/>
            <a:ext cx="1109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3mins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048065" y="4513668"/>
            <a:ext cx="1093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5mins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7010400" y="4509267"/>
            <a:ext cx="93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5mins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189896" y="4513667"/>
            <a:ext cx="83593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929119" y="4494311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046533" y="4515219"/>
            <a:ext cx="93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10 mins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3889514" y="4513667"/>
            <a:ext cx="1215887" cy="155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99741" y="1371600"/>
            <a:ext cx="70845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885165" y="1373736"/>
            <a:ext cx="1175759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Purpose </a:t>
            </a:r>
            <a:br>
              <a:rPr lang="en-US" sz="1200" b="1" dirty="0"/>
            </a:br>
            <a:r>
              <a:rPr lang="en-US" sz="1200" b="1" dirty="0"/>
              <a:t>&amp; Role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010401" y="1371600"/>
            <a:ext cx="980439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Revision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88347" y="2304515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447800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984031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504282" y="2308543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033511" y="2308542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599816" y="2304516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48464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96526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244587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792648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40708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88770" y="2308544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436220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85165" y="3429000"/>
            <a:ext cx="710567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99741" y="3429000"/>
            <a:ext cx="109388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+mj-lt"/>
              </a:rPr>
              <a:t>Recap </a:t>
            </a:r>
            <a:br>
              <a:rPr lang="en-US" sz="1200" b="1" dirty="0">
                <a:latin typeface="+mj-lt"/>
              </a:rPr>
            </a:br>
            <a:r>
              <a:rPr lang="en-US" sz="1200" b="1" dirty="0">
                <a:latin typeface="+mj-lt"/>
              </a:rPr>
              <a:t>1-2 poll(s)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993628" y="3429000"/>
            <a:ext cx="109388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Motivate</a:t>
            </a:r>
            <a:r>
              <a:rPr lang="en-US" sz="1200" b="1" dirty="0">
                <a:solidFill>
                  <a:srgbClr val="FF0000"/>
                </a:solidFill>
                <a:latin typeface="+mj-lt"/>
              </a:rPr>
              <a:t/>
            </a:r>
            <a:br>
              <a:rPr lang="en-US" sz="1200" b="1" dirty="0">
                <a:solidFill>
                  <a:srgbClr val="FF0000"/>
                </a:solidFill>
                <a:latin typeface="+mj-lt"/>
              </a:rPr>
            </a:br>
            <a:r>
              <a:rPr lang="en-US" sz="1200" b="1" dirty="0">
                <a:latin typeface="+mj-lt"/>
              </a:rPr>
              <a:t> 1 poll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3889514" y="3429000"/>
            <a:ext cx="121588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Gateway</a:t>
            </a:r>
            <a:r>
              <a:rPr lang="en-US" sz="12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200" b="1">
                <a:solidFill>
                  <a:srgbClr val="FF0000"/>
                </a:solidFill>
                <a:latin typeface="+mj-lt"/>
              </a:rPr>
              <a:t/>
            </a:r>
            <a:br>
              <a:rPr lang="en-US" sz="1200" b="1">
                <a:solidFill>
                  <a:srgbClr val="FF0000"/>
                </a:solidFill>
                <a:latin typeface="+mj-lt"/>
              </a:rPr>
            </a:br>
            <a:r>
              <a:rPr lang="en-US" sz="1200" b="1" smtClean="0">
                <a:solidFill>
                  <a:schemeClr val="bg1"/>
                </a:solidFill>
                <a:latin typeface="+mj-lt"/>
              </a:rPr>
              <a:t>Poll-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1200" b="1" smtClean="0">
                <a:latin typeface="+mj-lt"/>
              </a:rPr>
              <a:t>Discuss-</a:t>
            </a:r>
            <a:r>
              <a:rPr lang="en-US" sz="1200" b="1">
                <a:latin typeface="+mj-lt"/>
              </a:rPr>
              <a:t/>
            </a:r>
            <a:br>
              <a:rPr lang="en-US" sz="1200" b="1">
                <a:latin typeface="+mj-lt"/>
              </a:rPr>
            </a:br>
            <a:r>
              <a:rPr lang="en-US" sz="1200" b="1" smtClean="0">
                <a:latin typeface="+mj-lt"/>
              </a:rPr>
              <a:t>Poll Again</a:t>
            </a:r>
            <a:endParaRPr lang="en-US" sz="1200" b="1" dirty="0">
              <a:latin typeface="+mj-lt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6823318" y="3429000"/>
            <a:ext cx="1167522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Consolidate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1-2</a:t>
            </a:r>
            <a:r>
              <a:rPr lang="en-US" sz="1200" b="1" dirty="0">
                <a:latin typeface="+mj-lt"/>
              </a:rPr>
              <a:t> poll(s)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897657" y="5334118"/>
            <a:ext cx="710567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3937006" y="5324115"/>
            <a:ext cx="1183495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Fact Check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7099485" y="5334118"/>
            <a:ext cx="909320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Reflect</a:t>
            </a: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76200" y="152718"/>
            <a:ext cx="8839200" cy="60928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4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The Motivate/Gateway/Consolidate Strategy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57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718"/>
            <a:ext cx="8839200" cy="1371600"/>
          </a:xfrm>
        </p:spPr>
        <p:txBody>
          <a:bodyPr>
            <a:normAutofit/>
          </a:bodyPr>
          <a:lstStyle/>
          <a:p>
            <a:pPr algn="ctr"/>
            <a:r>
              <a:rPr lang="en-US" cap="none" dirty="0"/>
              <a:t>The </a:t>
            </a:r>
            <a:r>
              <a:rPr lang="en-US" cap="none" smtClean="0"/>
              <a:t>Poll-Discuss-Poll-Again (</a:t>
            </a:r>
            <a:r>
              <a:rPr lang="en-US" smtClean="0"/>
              <a:t>P</a:t>
            </a:r>
            <a:r>
              <a:rPr lang="en-US" cap="none" smtClean="0"/>
              <a:t>DP) </a:t>
            </a:r>
            <a:r>
              <a:rPr lang="en-US" cap="none" dirty="0" smtClean="0"/>
              <a:t>Approach</a:t>
            </a:r>
            <a:br>
              <a:rPr lang="en-US" cap="none" dirty="0" smtClean="0"/>
            </a:br>
            <a:r>
              <a:rPr lang="en-US" sz="3200" dirty="0" smtClean="0"/>
              <a:t>(a.k.a. </a:t>
            </a:r>
            <a:r>
              <a:rPr lang="en-US" sz="3200" dirty="0"/>
              <a:t>“Double Click” </a:t>
            </a:r>
            <a:r>
              <a:rPr lang="en-US" sz="3200" dirty="0" smtClean="0"/>
              <a:t>)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Students try the problem </a:t>
            </a:r>
            <a:r>
              <a:rPr lang="en-US" b="0" u="sng" dirty="0"/>
              <a:t>on their own</a:t>
            </a:r>
            <a:r>
              <a:rPr lang="en-US" b="0" dirty="0"/>
              <a:t> first, then register their answers with their </a:t>
            </a:r>
            <a:r>
              <a:rPr lang="en-US" dirty="0"/>
              <a:t>mobile phones (</a:t>
            </a:r>
            <a:r>
              <a:rPr lang="en-US" b="1" dirty="0"/>
              <a:t>first click</a:t>
            </a:r>
            <a:r>
              <a:rPr lang="en-US" dirty="0"/>
              <a:t>).</a:t>
            </a:r>
            <a:r>
              <a:rPr lang="en-US" b="0" dirty="0"/>
              <a:t> </a:t>
            </a:r>
          </a:p>
          <a:p>
            <a:pPr marL="444500" indent="-82550"/>
            <a:r>
              <a:rPr lang="en-US" smtClean="0"/>
              <a:t>Do not reveal </a:t>
            </a:r>
            <a:r>
              <a:rPr lang="en-US" dirty="0"/>
              <a:t>the distribution of their first </a:t>
            </a:r>
            <a:r>
              <a:rPr lang="en-US"/>
              <a:t>individual </a:t>
            </a:r>
            <a:r>
              <a:rPr lang="en-US" smtClean="0"/>
              <a:t>clicks immediately.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Ask students to work together and then poll again. </a:t>
            </a:r>
          </a:p>
          <a:p>
            <a:pPr indent="-342900"/>
            <a:r>
              <a:rPr lang="en-US" smtClean="0"/>
              <a:t>Do </a:t>
            </a:r>
            <a:r>
              <a:rPr lang="en-US" dirty="0"/>
              <a:t>not reveal the distribution of the </a:t>
            </a:r>
            <a:r>
              <a:rPr lang="en-US" b="1"/>
              <a:t>second </a:t>
            </a:r>
            <a:r>
              <a:rPr lang="en-US" b="1" smtClean="0"/>
              <a:t>clicks </a:t>
            </a:r>
            <a:r>
              <a:rPr lang="en-US"/>
              <a:t>immediately</a:t>
            </a:r>
            <a:r>
              <a:rPr lang="en-US" smtClean="0"/>
              <a:t>.</a:t>
            </a:r>
          </a:p>
          <a:p>
            <a:pPr indent="-342900"/>
            <a:r>
              <a:rPr lang="en-US" b="0" smtClean="0"/>
              <a:t>Ask if some students changed they mind and why.</a:t>
            </a:r>
            <a:endParaRPr lang="en-US" b="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49676" y="3124200"/>
            <a:ext cx="7659687" cy="1168400"/>
          </a:xfrm>
        </p:spPr>
        <p:txBody>
          <a:bodyPr>
            <a:normAutofit fontScale="90000"/>
          </a:bodyPr>
          <a:lstStyle/>
          <a:p>
            <a:r>
              <a:rPr lang="en-US" dirty="0"/>
              <a:t>Sample lecture – Viral Marketing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4437063"/>
            <a:ext cx="6135687" cy="896937"/>
          </a:xfrm>
        </p:spPr>
        <p:txBody>
          <a:bodyPr>
            <a:normAutofit fontScale="92500"/>
          </a:bodyPr>
          <a:lstStyle/>
          <a:p>
            <a:r>
              <a:rPr lang="en-US" dirty="0"/>
              <a:t>Actual slides taken from SPD4513 E-Commerce Strategy &amp;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9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76200"/>
            <a:ext cx="7543800" cy="1450757"/>
          </a:xfrm>
          <a:ln>
            <a:noFill/>
          </a:ln>
        </p:spPr>
        <p:txBody>
          <a:bodyPr/>
          <a:lstStyle/>
          <a:p>
            <a:pPr eaLnBrk="1" hangingPunct="1"/>
            <a:r>
              <a:rPr lang="en-US" altLang="zh-TW" sz="4900" dirty="0">
                <a:solidFill>
                  <a:srgbClr val="002060"/>
                </a:solidFill>
                <a:ea typeface="新細明體" pitchFamily="18" charset="-120"/>
              </a:rPr>
              <a:t>Learning objectives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26571" y="1905000"/>
            <a:ext cx="8490857" cy="2168211"/>
          </a:xfrm>
          <a:ln>
            <a:noFill/>
          </a:ln>
        </p:spPr>
        <p:txBody>
          <a:bodyPr>
            <a:noAutofit/>
          </a:bodyPr>
          <a:lstStyle/>
          <a:p>
            <a:pPr marL="539750" indent="-363538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dirty="0">
                <a:ea typeface="新細明體" pitchFamily="18" charset="-120"/>
              </a:rPr>
              <a:t>Understand the essence of the definition of VM</a:t>
            </a:r>
          </a:p>
          <a:p>
            <a:pPr marL="539750" indent="-363538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Describe the nature of viral marketing (VM)</a:t>
            </a:r>
          </a:p>
          <a:p>
            <a:pPr marL="539750" indent="-363538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dirty="0">
                <a:ea typeface="新細明體" pitchFamily="18" charset="-120"/>
              </a:rPr>
              <a:t>Compare VM approaches used by marketers </a:t>
            </a:r>
          </a:p>
          <a:p>
            <a:pPr marL="539750" indent="-363538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dirty="0">
                <a:ea typeface="新細明體" pitchFamily="18" charset="-120"/>
              </a:rPr>
              <a:t>Evaluate the advantages and disadvantages of VM </a:t>
            </a:r>
          </a:p>
          <a:p>
            <a:pPr marL="539750" indent="-363538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zh-TW" dirty="0">
                <a:ea typeface="新細明體" pitchFamily="18" charset="-120"/>
              </a:rPr>
              <a:t>Explain the critical success factors for a successful VM campaign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4267200"/>
            <a:ext cx="6841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</a:t>
            </a:r>
            <a:r>
              <a:rPr lang="en-US" dirty="0"/>
              <a:t>answer at </a:t>
            </a:r>
            <a:r>
              <a:rPr lang="en-US" dirty="0" smtClean="0">
                <a:hlinkClick r:id="rId3"/>
              </a:rPr>
              <a:t>socrative.com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 student login. No password required</a:t>
            </a:r>
            <a:br>
              <a:rPr lang="en-US" dirty="0" smtClean="0"/>
            </a:br>
            <a:r>
              <a:rPr lang="en-US" dirty="0" smtClean="0"/>
              <a:t>Room: JACKYWONG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54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pPr algn="r" eaLnBrk="1" hangingPunct="1"/>
            <a:r>
              <a:rPr lang="en-US" altLang="zh-TW" dirty="0">
                <a:solidFill>
                  <a:srgbClr val="002060"/>
                </a:solidFill>
                <a:ea typeface="新細明體" pitchFamily="18" charset="-120"/>
              </a:rPr>
              <a:t>Viral marketing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8" y="1981200"/>
            <a:ext cx="3599512" cy="245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358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3BD22-B13E-4029-9EE3-46B15E359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What is Viral Marketing?</a:t>
            </a:r>
            <a:endParaRPr lang="zh-HK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03938A-53EE-4C24-BA72-DF7BB872B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b="1" dirty="0"/>
              <a:t>Definition: It is the transmission of marketing messages through various Internet-based channels by peers.</a:t>
            </a:r>
          </a:p>
          <a:p>
            <a:pPr marL="363538" indent="-363538">
              <a:buFont typeface="Wingdings" panose="05000000000000000000" pitchFamily="2" charset="2"/>
              <a:buChar char="Ø"/>
            </a:pPr>
            <a:r>
              <a:rPr lang="en-US" altLang="zh-HK" dirty="0"/>
              <a:t>During these transmissions, information passes between individuals without the involvement of the original message source.</a:t>
            </a:r>
          </a:p>
          <a:p>
            <a:pPr marL="363538" indent="-363538">
              <a:buFont typeface="Wingdings" panose="05000000000000000000" pitchFamily="2" charset="2"/>
              <a:buChar char="Ø"/>
            </a:pPr>
            <a:r>
              <a:rPr lang="en-US" altLang="zh-HK" dirty="0"/>
              <a:t>The message spreads like a virus would spread, hence the name, viral marketing.</a:t>
            </a:r>
          </a:p>
          <a:p>
            <a:pPr marL="363538" indent="-363538">
              <a:buFont typeface="Wingdings" panose="05000000000000000000" pitchFamily="2" charset="2"/>
              <a:buChar char="Ø"/>
            </a:pPr>
            <a:r>
              <a:rPr lang="en-US" altLang="zh-HK" dirty="0"/>
              <a:t>Other names:</a:t>
            </a:r>
          </a:p>
          <a:p>
            <a:pPr marL="788987" indent="-342900">
              <a:buFont typeface="Wingdings" panose="05000000000000000000" pitchFamily="2" charset="2"/>
              <a:buChar char="l"/>
            </a:pPr>
            <a:r>
              <a:rPr lang="en-US" altLang="zh-HK" dirty="0"/>
              <a:t>electronic word-of-mouth (e-WOM)</a:t>
            </a:r>
          </a:p>
          <a:p>
            <a:pPr marL="788987" indent="-342900">
              <a:buFont typeface="Wingdings" panose="05000000000000000000" pitchFamily="2" charset="2"/>
              <a:buChar char="l"/>
            </a:pPr>
            <a:r>
              <a:rPr lang="en-US" altLang="zh-HK" dirty="0"/>
              <a:t>“buzz marketing”, word-of-mouse</a:t>
            </a:r>
            <a:endParaRPr lang="zh-HK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FEA5290-261D-48CF-B88B-5406C32E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65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Three VM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086600" cy="4648200"/>
          </a:xfrm>
        </p:spPr>
        <p:txBody>
          <a:bodyPr/>
          <a:lstStyle/>
          <a:p>
            <a:r>
              <a:rPr lang="en-GB" dirty="0"/>
              <a:t>Guess which of the following viral marketing videos get the most views.</a:t>
            </a:r>
          </a:p>
          <a:p>
            <a:endParaRPr lang="en-US" dirty="0"/>
          </a:p>
          <a:p>
            <a:pPr lvl="1"/>
            <a:r>
              <a:rPr lang="en-GB" u="sng" dirty="0">
                <a:hlinkClick r:id="rId3"/>
              </a:rPr>
              <a:t>It All Starts With You - Oxfam </a:t>
            </a:r>
            <a:endParaRPr lang="en-US" dirty="0"/>
          </a:p>
          <a:p>
            <a:pPr lvl="1"/>
            <a:endParaRPr lang="en-GB" u="sng" dirty="0">
              <a:hlinkClick r:id="rId4"/>
            </a:endParaRPr>
          </a:p>
          <a:p>
            <a:pPr lvl="1"/>
            <a:r>
              <a:rPr lang="en-GB" u="sng" dirty="0" err="1">
                <a:hlinkClick r:id="rId4"/>
              </a:rPr>
              <a:t>Fala</a:t>
            </a:r>
            <a:r>
              <a:rPr lang="en-GB" u="sng" dirty="0">
                <a:hlinkClick r:id="rId4"/>
              </a:rPr>
              <a:t> Chen ALS Ice Bucket Challenge </a:t>
            </a:r>
            <a:r>
              <a:rPr lang="zh-TW" altLang="en-US" u="sng" dirty="0">
                <a:hlinkClick r:id="rId4"/>
              </a:rPr>
              <a:t>陳法拉冰桶挑戰</a:t>
            </a:r>
            <a:endParaRPr lang="en-US" altLang="zh-TW" u="sng" dirty="0"/>
          </a:p>
          <a:p>
            <a:pPr lvl="1"/>
            <a:endParaRPr lang="en-US" dirty="0"/>
          </a:p>
          <a:p>
            <a:pPr lvl="1"/>
            <a:r>
              <a:rPr lang="en-GB" u="sng" dirty="0">
                <a:hlinkClick r:id="rId5"/>
              </a:rPr>
              <a:t>Chris Evans - 22 Push-Up Challenge</a:t>
            </a:r>
            <a:endParaRPr lang="en-US" dirty="0"/>
          </a:p>
          <a:p>
            <a:endParaRPr lang="en-US" dirty="0"/>
          </a:p>
        </p:txBody>
      </p:sp>
      <p:sp>
        <p:nvSpPr>
          <p:cNvPr id="4" name="AutoShape 2" descr="captain america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captain america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captain america的圖片搜尋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992" y="4083259"/>
            <a:ext cx="1438815" cy="2058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53797"/>
            <a:ext cx="2477038" cy="1294452"/>
          </a:xfrm>
          <a:prstGeom prst="rect">
            <a:avLst/>
          </a:prstGeom>
        </p:spPr>
      </p:pic>
      <p:sp>
        <p:nvSpPr>
          <p:cNvPr id="10" name="AutoShape 2" descr="socrative的圖片搜尋結果"/>
          <p:cNvSpPr>
            <a:spLocks noChangeAspect="1" noChangeArrowheads="1"/>
          </p:cNvSpPr>
          <p:nvPr/>
        </p:nvSpPr>
        <p:spPr bwMode="auto">
          <a:xfrm>
            <a:off x="2286000" y="511262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socrative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91" y="4803272"/>
            <a:ext cx="472638" cy="47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09020" y="4784222"/>
            <a:ext cx="6841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</a:t>
            </a:r>
            <a:r>
              <a:rPr lang="en-US" dirty="0"/>
              <a:t>answer at </a:t>
            </a:r>
            <a:r>
              <a:rPr lang="en-US" dirty="0" smtClean="0">
                <a:hlinkClick r:id="rId9"/>
              </a:rPr>
              <a:t>socrative.com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 student login. No password required</a:t>
            </a:r>
            <a:br>
              <a:rPr lang="en-US" dirty="0" smtClean="0"/>
            </a:br>
            <a:r>
              <a:rPr lang="en-US" dirty="0" smtClean="0"/>
              <a:t>Room: JACKYWONG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59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Viral Marketing - Principle &amp;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517" y="1827168"/>
            <a:ext cx="8153400" cy="5029200"/>
          </a:xfrm>
        </p:spPr>
        <p:txBody>
          <a:bodyPr/>
          <a:lstStyle/>
          <a:p>
            <a:pPr lvl="0"/>
            <a:r>
              <a:rPr lang="en-US" dirty="0"/>
              <a:t>Basic principle:</a:t>
            </a:r>
          </a:p>
          <a:p>
            <a:pPr lvl="1"/>
            <a:r>
              <a:rPr lang="en-US" dirty="0"/>
              <a:t>Give people a reason to talk about your products and services, and make it easy for them to do so.</a:t>
            </a:r>
            <a:endParaRPr lang="en-GB" dirty="0"/>
          </a:p>
          <a:p>
            <a:r>
              <a:rPr lang="en-GB" dirty="0"/>
              <a:t>Components:</a:t>
            </a:r>
          </a:p>
          <a:p>
            <a:pPr lvl="1"/>
            <a:r>
              <a:rPr lang="en-GB" dirty="0"/>
              <a:t>Viral Agent: the message to be transmitted (</a:t>
            </a:r>
            <a:r>
              <a:rPr lang="en-GB" dirty="0" err="1"/>
              <a:t>a.k.a</a:t>
            </a:r>
            <a:r>
              <a:rPr lang="en-GB" dirty="0"/>
              <a:t> "the seed")</a:t>
            </a:r>
          </a:p>
          <a:p>
            <a:pPr lvl="1"/>
            <a:r>
              <a:rPr lang="en-GB" dirty="0"/>
              <a:t>Viral Campaign: the structure and management of the whole activity</a:t>
            </a:r>
          </a:p>
          <a:p>
            <a:r>
              <a:rPr lang="en-GB" dirty="0"/>
              <a:t>Viral agents can take one of the following forms</a:t>
            </a:r>
          </a:p>
          <a:p>
            <a:pPr lvl="1"/>
            <a:r>
              <a:rPr lang="en-GB" dirty="0">
                <a:hlinkClick r:id="rId3"/>
              </a:rPr>
              <a:t>Text message</a:t>
            </a:r>
            <a:r>
              <a:rPr lang="en-GB" dirty="0"/>
              <a:t>, video, TV advertisement</a:t>
            </a:r>
          </a:p>
          <a:p>
            <a:pPr lvl="1"/>
            <a:r>
              <a:rPr lang="en-GB" dirty="0"/>
              <a:t>Cartoon, funny picture</a:t>
            </a:r>
          </a:p>
          <a:p>
            <a:pPr lvl="1"/>
            <a:r>
              <a:rPr lang="en-GB" dirty="0"/>
              <a:t>Poem, </a:t>
            </a:r>
            <a:r>
              <a:rPr lang="en-GB" dirty="0">
                <a:hlinkClick r:id="rId4"/>
              </a:rPr>
              <a:t>Song</a:t>
            </a:r>
            <a:r>
              <a:rPr lang="en-GB" dirty="0"/>
              <a:t> (e.g. The </a:t>
            </a:r>
            <a:r>
              <a:rPr lang="en-GB" dirty="0">
                <a:hlinkClick r:id="rId5"/>
              </a:rPr>
              <a:t>EBay Song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0592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Quiz </a:t>
            </a:r>
            <a:r>
              <a:rPr lang="en-US">
                <a:solidFill>
                  <a:srgbClr val="002060"/>
                </a:solidFill>
              </a:rPr>
              <a:t/>
            </a:r>
            <a:br>
              <a:rPr lang="en-US">
                <a:solidFill>
                  <a:srgbClr val="002060"/>
                </a:solidFill>
              </a:rPr>
            </a:br>
            <a:r>
              <a:rPr lang="en-US" sz="3000">
                <a:solidFill>
                  <a:srgbClr val="C00000"/>
                </a:solidFill>
              </a:rPr>
              <a:t>(I skipped  3 </a:t>
            </a:r>
            <a:r>
              <a:rPr lang="en-US" sz="3000" smtClean="0">
                <a:solidFill>
                  <a:srgbClr val="C00000"/>
                </a:solidFill>
              </a:rPr>
              <a:t>slides. This </a:t>
            </a:r>
            <a:r>
              <a:rPr lang="en-US" sz="3000">
                <a:solidFill>
                  <a:srgbClr val="C00000"/>
                </a:solidFill>
              </a:rPr>
              <a:t>is a g</a:t>
            </a:r>
            <a:r>
              <a:rPr lang="en-US" sz="3200" smtClean="0">
                <a:solidFill>
                  <a:srgbClr val="C00000"/>
                </a:solidFill>
              </a:rPr>
              <a:t>ateway quiz.</a:t>
            </a:r>
            <a:r>
              <a:rPr lang="en-US" sz="3000">
                <a:solidFill>
                  <a:srgbClr val="C00000"/>
                </a:solidFill>
              </a:rPr>
              <a:t>)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158240"/>
            <a:ext cx="7543801" cy="4023360"/>
          </a:xfrm>
        </p:spPr>
        <p:txBody>
          <a:bodyPr/>
          <a:lstStyle/>
          <a:p>
            <a:r>
              <a:rPr lang="en-US"/>
              <a:t>Is </a:t>
            </a:r>
            <a:r>
              <a:rPr lang="en-US" smtClean="0"/>
              <a:t>"Ad Fun" a </a:t>
            </a:r>
            <a:r>
              <a:rPr lang="en-US" dirty="0"/>
              <a:t>form of viral marketing?</a:t>
            </a:r>
          </a:p>
        </p:txBody>
      </p:sp>
      <p:pic>
        <p:nvPicPr>
          <p:cNvPr id="4098" name="Picture 2" descr="socrative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507003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95600" y="5414665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</a:t>
            </a:r>
            <a:r>
              <a:rPr lang="en-US" dirty="0"/>
              <a:t>answer at </a:t>
            </a:r>
            <a:r>
              <a:rPr lang="en-US" dirty="0" smtClean="0">
                <a:hlinkClick r:id="rId4"/>
              </a:rPr>
              <a:t>socrative.com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 student login. No password required</a:t>
            </a:r>
            <a:br>
              <a:rPr lang="en-US" dirty="0" smtClean="0"/>
            </a:br>
            <a:r>
              <a:rPr lang="en-US" dirty="0" smtClean="0"/>
              <a:t>Room</a:t>
            </a:r>
            <a:r>
              <a:rPr lang="en-US" smtClean="0"/>
              <a:t>: </a:t>
            </a:r>
            <a:r>
              <a:rPr lang="en-US" smtClean="0"/>
              <a:t>JACKYWONG</a:t>
            </a:r>
            <a:endParaRPr lang="en-US" dirty="0"/>
          </a:p>
        </p:txBody>
      </p:sp>
      <p:pic>
        <p:nvPicPr>
          <p:cNvPr id="1026" name="Picture 2" descr="Image result for tvb fu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199"/>
            <a:ext cx="6934200" cy="379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81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Consolidate Quiz </a:t>
            </a:r>
            <a:r>
              <a:rPr lang="en-US">
                <a:solidFill>
                  <a:srgbClr val="002060"/>
                </a:solidFill>
              </a:rPr>
              <a:t/>
            </a:r>
            <a:br>
              <a:rPr lang="en-US">
                <a:solidFill>
                  <a:srgbClr val="002060"/>
                </a:solidFill>
              </a:rPr>
            </a:br>
            <a:r>
              <a:rPr lang="en-US" sz="3000">
                <a:solidFill>
                  <a:srgbClr val="C00000"/>
                </a:solidFill>
              </a:rPr>
              <a:t>(I skipped  </a:t>
            </a:r>
            <a:r>
              <a:rPr lang="en-US" sz="3000" smtClean="0">
                <a:solidFill>
                  <a:srgbClr val="C00000"/>
                </a:solidFill>
              </a:rPr>
              <a:t>11 slides</a:t>
            </a:r>
            <a:r>
              <a:rPr lang="en-US" sz="3000">
                <a:solidFill>
                  <a:srgbClr val="C00000"/>
                </a:solidFill>
              </a:rPr>
              <a:t>. This is a </a:t>
            </a:r>
            <a:r>
              <a:rPr lang="en-US" sz="3000" smtClean="0">
                <a:solidFill>
                  <a:srgbClr val="C00000"/>
                </a:solidFill>
              </a:rPr>
              <a:t>consolidation</a:t>
            </a:r>
            <a:r>
              <a:rPr lang="en-US" sz="3200" smtClean="0">
                <a:solidFill>
                  <a:srgbClr val="C00000"/>
                </a:solidFill>
              </a:rPr>
              <a:t> </a:t>
            </a:r>
            <a:r>
              <a:rPr lang="en-US" sz="3200">
                <a:solidFill>
                  <a:srgbClr val="C00000"/>
                </a:solidFill>
              </a:rPr>
              <a:t>quiz.</a:t>
            </a:r>
            <a:r>
              <a:rPr lang="en-US" sz="3000">
                <a:solidFill>
                  <a:srgbClr val="C00000"/>
                </a:solidFill>
              </a:rPr>
              <a:t>)</a:t>
            </a: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definition for VM, what is the </a:t>
            </a:r>
            <a:r>
              <a:rPr lang="en-US" u="sng" dirty="0"/>
              <a:t>one word </a:t>
            </a:r>
            <a:r>
              <a:rPr lang="en-US" dirty="0"/>
              <a:t>that differentiate it from other forms of promotion?</a:t>
            </a:r>
          </a:p>
        </p:txBody>
      </p:sp>
      <p:pic>
        <p:nvPicPr>
          <p:cNvPr id="4098" name="Picture 2" descr="socrative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4600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71600" y="4114800"/>
            <a:ext cx="6841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</a:t>
            </a:r>
            <a:r>
              <a:rPr lang="en-US" dirty="0"/>
              <a:t>answer at </a:t>
            </a:r>
            <a:r>
              <a:rPr lang="en-US" dirty="0" smtClean="0">
                <a:hlinkClick r:id="rId4"/>
              </a:rPr>
              <a:t>socrative.com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 student login. No password required</a:t>
            </a:r>
            <a:br>
              <a:rPr lang="en-US" dirty="0" smtClean="0"/>
            </a:br>
            <a:r>
              <a:rPr lang="en-US" dirty="0" smtClean="0"/>
              <a:t>Room: JACKYWONG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45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deo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86" y="572631"/>
            <a:ext cx="800778" cy="72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73925" y="534113"/>
            <a:ext cx="6740479" cy="685800"/>
          </a:xfrm>
        </p:spPr>
        <p:txBody>
          <a:bodyPr>
            <a:normAutofit/>
          </a:bodyPr>
          <a:lstStyle/>
          <a:p>
            <a:r>
              <a:rPr lang="en-US" sz="2800" dirty="0"/>
              <a:t>Tutorial (Video/Case Study)</a:t>
            </a:r>
            <a:endParaRPr lang="en-GB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54717" y="1765501"/>
            <a:ext cx="8001000" cy="4876800"/>
          </a:xfrm>
        </p:spPr>
        <p:txBody>
          <a:bodyPr>
            <a:normAutofit/>
          </a:bodyPr>
          <a:lstStyle/>
          <a:p>
            <a:r>
              <a:rPr lang="en-US" sz="1600" dirty="0"/>
              <a:t>After first three minutes: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What is the name of the company?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Name the cost concepts involved here?</a:t>
            </a:r>
          </a:p>
          <a:p>
            <a:r>
              <a:rPr lang="en-US" sz="1600" dirty="0"/>
              <a:t>Near the middle: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Name the three solutions suggested by the consultant</a:t>
            </a:r>
          </a:p>
          <a:p>
            <a:r>
              <a:rPr lang="en-US" sz="1600" dirty="0"/>
              <a:t>Before revealing the ending: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What solution do you suggest to the company?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Reveal results </a:t>
            </a:r>
            <a:r>
              <a:rPr lang="en-US" sz="1600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1600" dirty="0">
                <a:solidFill>
                  <a:srgbClr val="0070C0"/>
                </a:solidFill>
              </a:rPr>
              <a:t> Discuss </a:t>
            </a:r>
            <a:r>
              <a:rPr lang="en-US" sz="1600" b="0" dirty="0">
                <a:solidFill>
                  <a:srgbClr val="0070C0"/>
                </a:solidFill>
              </a:rPr>
              <a:t>(see "Double Click" in next slide)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sym typeface="Wingdings" panose="05000000000000000000" pitchFamily="2" charset="2"/>
              </a:rPr>
              <a:t>                    </a:t>
            </a:r>
            <a:r>
              <a:rPr lang="en-US" sz="1600" dirty="0">
                <a:solidFill>
                  <a:srgbClr val="0070C0"/>
                </a:solidFill>
              </a:rPr>
              <a:t>Poll Again</a:t>
            </a:r>
          </a:p>
          <a:p>
            <a:r>
              <a:rPr lang="en-US" sz="1600" dirty="0"/>
              <a:t>Reveal the ending</a:t>
            </a:r>
          </a:p>
          <a:p>
            <a:r>
              <a:rPr lang="en-US" sz="1600" dirty="0"/>
              <a:t>Teacher’s wrap-up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4" descr="相關圖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86" y="5322743"/>
            <a:ext cx="311827" cy="32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447800" y="2133600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447800" y="2603701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447800" y="3355373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447800" y="4191344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 result for pau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pause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6" descr="Image result for pause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8" descr="Image result for pause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900" y="17464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969" y="2971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7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4" t="71081" r="4907"/>
          <a:stretch/>
        </p:blipFill>
        <p:spPr>
          <a:xfrm>
            <a:off x="304974" y="162234"/>
            <a:ext cx="1582145" cy="378045"/>
          </a:xfrm>
          <a:prstGeom prst="rect">
            <a:avLst/>
          </a:prstGeom>
        </p:spPr>
      </p:pic>
      <p:pic>
        <p:nvPicPr>
          <p:cNvPr id="23" name="Picture 4" descr="mobile phone student engagement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471" y="4544378"/>
            <a:ext cx="482658" cy="37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447800" y="5017943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mobile phone student engagement的圖片搜尋結果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015" y="5215956"/>
            <a:ext cx="1295400" cy="101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socrative的圖片搜尋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4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5791200" cy="837882"/>
          </a:xfrm>
        </p:spPr>
        <p:txBody>
          <a:bodyPr>
            <a:normAutofit/>
          </a:bodyPr>
          <a:lstStyle/>
          <a:p>
            <a:r>
              <a:rPr lang="en-US" cap="none" dirty="0"/>
              <a:t>Tips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924800" cy="5410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Avoid having </a:t>
            </a:r>
            <a:r>
              <a:rPr lang="en-US" sz="4000" dirty="0">
                <a:solidFill>
                  <a:srgbClr val="C00000"/>
                </a:solidFill>
              </a:rPr>
              <a:t>7</a:t>
            </a:r>
            <a:r>
              <a:rPr lang="en-US" dirty="0"/>
              <a:t> polls or more.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Use polls to get students to discuss and </a:t>
            </a:r>
            <a:r>
              <a:rPr lang="en-US"/>
              <a:t>think</a:t>
            </a:r>
            <a:r>
              <a:rPr lang="en-US" smtClean="0"/>
              <a:t>.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mtClean="0"/>
              <a:t>Play safe - polls in pairs in case PDP is needed.</a:t>
            </a:r>
            <a:endParaRPr lang="en-US" dirty="0"/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dirty="0"/>
              <a:t>Avoid memory tests or notes fill-in-the-blanks, unless you are really doing a </a:t>
            </a:r>
            <a:r>
              <a:rPr lang="en-US"/>
              <a:t>test</a:t>
            </a:r>
            <a:r>
              <a:rPr lang="en-US" smtClean="0"/>
              <a:t>.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Before </a:t>
            </a:r>
            <a:r>
              <a:rPr lang="en-US"/>
              <a:t>you </a:t>
            </a:r>
            <a:r>
              <a:rPr lang="en-US" smtClean="0"/>
              <a:t>lock/stop </a:t>
            </a:r>
            <a:r>
              <a:rPr lang="en-US" dirty="0"/>
              <a:t>the poll, ask if anybody needs more time.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Invite students to justify their answers.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/>
              <a:t>Don't jump ahead to explain the answers.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/>
              <a:t>Students learn more </a:t>
            </a:r>
            <a:r>
              <a:rPr lang="en-US"/>
              <a:t>from </a:t>
            </a:r>
            <a:r>
              <a:rPr lang="en-US" smtClean="0"/>
              <a:t>peers.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Predict possible answers.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/>
              <a:t>Be prepared to explain why the answer(s) is/are </a:t>
            </a:r>
            <a:r>
              <a:rPr lang="en-US"/>
              <a:t>right/wrong</a:t>
            </a:r>
            <a:r>
              <a:rPr lang="en-US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/>
              <a:t>Control polls and show results using your tablet.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61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8247"/>
            <a:ext cx="7620000" cy="4800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MyPollEv.com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Experience sharing with Adam Wong, Eric Woo and Simon Wong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During Semester Two of 2017/2018, you can get the following support via project research assistant Jacky Wong (x 0081).</a:t>
            </a:r>
          </a:p>
          <a:p>
            <a:pPr lvl="1" indent="-342900"/>
            <a:r>
              <a:rPr lang="en-GB" dirty="0"/>
              <a:t>Pre-class Support </a:t>
            </a:r>
          </a:p>
          <a:p>
            <a:pPr marL="1165860" lvl="2" indent="-342900"/>
            <a:r>
              <a:rPr lang="en-GB" dirty="0"/>
              <a:t>Help to use the SRS </a:t>
            </a:r>
          </a:p>
          <a:p>
            <a:pPr marL="1165860" lvl="2" indent="-342900"/>
            <a:r>
              <a:rPr lang="en-GB" dirty="0"/>
              <a:t>Create questions for you</a:t>
            </a:r>
          </a:p>
          <a:p>
            <a:pPr lvl="1" indent="-342900"/>
            <a:r>
              <a:rPr lang="en-GB" dirty="0"/>
              <a:t>In-class Support</a:t>
            </a:r>
          </a:p>
          <a:p>
            <a:pPr marL="1165860" lvl="2" indent="-342900"/>
            <a:r>
              <a:rPr lang="en-GB" dirty="0"/>
              <a:t>Help to administer the polls</a:t>
            </a:r>
          </a:p>
          <a:p>
            <a:pPr marL="1165860" lvl="2" indent="-342900"/>
            <a:r>
              <a:rPr lang="en-GB" dirty="0"/>
              <a:t>Help students with SRS (less than 5% of them need help)</a:t>
            </a:r>
          </a:p>
          <a:p>
            <a:pPr lvl="1" indent="-342900"/>
            <a:r>
              <a:rPr lang="en-GB" dirty="0"/>
              <a:t>Post-class Support</a:t>
            </a:r>
          </a:p>
          <a:p>
            <a:pPr marL="1165860" lvl="2" indent="-342900"/>
            <a:r>
              <a:rPr lang="en-GB" dirty="0"/>
              <a:t>Archive results</a:t>
            </a:r>
          </a:p>
          <a:p>
            <a:pPr marL="1165860" lvl="2" indent="-342900"/>
            <a:r>
              <a:rPr lang="en-GB" dirty="0"/>
              <a:t>Generate reports</a:t>
            </a:r>
          </a:p>
          <a:p>
            <a:pPr marL="800100" lvl="1" indent="-342900"/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pPr marL="800100" lvl="1" indent="-342900"/>
            <a:endParaRPr lang="en-GB" dirty="0"/>
          </a:p>
          <a:p>
            <a:pPr marL="800100" lvl="1" indent="-342900"/>
            <a:endParaRPr lang="en-GB" dirty="0"/>
          </a:p>
          <a:p>
            <a:pPr marL="800100" lvl="1" indent="-342900"/>
            <a:endParaRPr lang="en-GB" dirty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4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Post-Induction Questionnaire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0B754A-2498-49AD-A4A8-3DB314D4DBF9}"/>
              </a:ext>
            </a:extLst>
          </p:cNvPr>
          <p:cNvSpPr txBox="1"/>
          <p:nvPr/>
        </p:nvSpPr>
        <p:spPr>
          <a:xfrm>
            <a:off x="914400" y="20574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buFont typeface="Wingdings" panose="05000000000000000000" pitchFamily="2" charset="2"/>
              <a:buChar char="l"/>
            </a:pPr>
            <a:r>
              <a:rPr lang="en-US" altLang="zh-HK" dirty="0"/>
              <a:t>Complete the survey at </a:t>
            </a:r>
            <a:r>
              <a:rPr lang="en-US" altLang="zh-HK" dirty="0">
                <a:hlinkClick r:id="rId3"/>
              </a:rPr>
              <a:t>www.socrative.com</a:t>
            </a:r>
            <a:endParaRPr lang="en-US" altLang="zh-HK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36777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Experience </a:t>
            </a:r>
            <a:r>
              <a:rPr lang="en-GB" smtClean="0"/>
              <a:t>Sharing &amp; Research Ideas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smtClean="0"/>
              <a:t>Use SRS for quizzes + Survey + Compare with previous cohort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smtClean="0"/>
              <a:t>Response time vs. Performance 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smtClean="0"/>
              <a:t>Attendance vs. Performance 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smtClean="0"/>
              <a:t>Anonymity vs. Identifiability 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24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107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Type xmlns="394b4583-8d9f-4778-8ef4-44bc15cfc29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6E030E17C47E4A832DBD22CD1A81B3" ma:contentTypeVersion="3" ma:contentTypeDescription="Create a new document." ma:contentTypeScope="" ma:versionID="3e9090da591ff04052397ca7d6baecb6">
  <xsd:schema xmlns:xsd="http://www.w3.org/2001/XMLSchema" xmlns:xs="http://www.w3.org/2001/XMLSchema" xmlns:p="http://schemas.microsoft.com/office/2006/metadata/properties" xmlns:ns2="394b4583-8d9f-4778-8ef4-44bc15cfc295" targetNamespace="http://schemas.microsoft.com/office/2006/metadata/properties" ma:root="true" ma:fieldsID="4aff66654728bc7857f2121946a437dd" ns2:_="">
    <xsd:import namespace="394b4583-8d9f-4778-8ef4-44bc15cfc2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Doc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4b4583-8d9f-4778-8ef4-44bc15cfc2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Type" ma:index="10" nillable="true" ma:displayName="DocType" ma:description="The type of document" ma:format="Dropdown" ma:internalName="DocType">
      <xsd:simpleType>
        <xsd:restriction base="dms:Choice">
          <xsd:enumeration value="Questionnaire"/>
          <xsd:enumeration value="Survey Resul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E5D12E-A2B1-42B7-95BA-46E223B02893}">
  <ds:schemaRefs>
    <ds:schemaRef ds:uri="394b4583-8d9f-4778-8ef4-44bc15cfc295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469D07-2EF9-4649-BBFD-BE0DBB434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4b4583-8d9f-4778-8ef4-44bc15cfc2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0C79DA-D83E-4CA5-826D-3B7193AAE1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1874</TotalTime>
  <Words>944</Words>
  <Application>Microsoft Office PowerPoint</Application>
  <PresentationFormat>On-screen Show (4:3)</PresentationFormat>
  <Paragraphs>247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Retrospect</vt:lpstr>
      <vt:lpstr>Strategy for using  SRS to achieve acting learning in Business &amp; Marketing subjects</vt:lpstr>
      <vt:lpstr>Pre-Induction Questionnaire</vt:lpstr>
      <vt:lpstr>Attendance (Sample)</vt:lpstr>
      <vt:lpstr>A typical class, or not?</vt:lpstr>
      <vt:lpstr>Use the Right SRS at the Right Time</vt:lpstr>
      <vt:lpstr>Quick Comparisons</vt:lpstr>
      <vt:lpstr>PowerPoint Presentation</vt:lpstr>
      <vt:lpstr>The Poll-Discuss-Poll-Again (PDP) Approach (a.k.a. “Double Click” )</vt:lpstr>
      <vt:lpstr>Sample lecture – Viral Marketing</vt:lpstr>
      <vt:lpstr>Learning objectives</vt:lpstr>
      <vt:lpstr>Viral marketing</vt:lpstr>
      <vt:lpstr>What is Viral Marketing?</vt:lpstr>
      <vt:lpstr>Three VM Examples</vt:lpstr>
      <vt:lpstr>Viral Marketing - Principle &amp; Components</vt:lpstr>
      <vt:lpstr>Quiz  (I skipped  3 slides. This is a gateway quiz.)</vt:lpstr>
      <vt:lpstr>Consolidate Quiz  (I skipped  11 slides. This is a consolidation quiz.)</vt:lpstr>
      <vt:lpstr>Tutorial (Video/Case Study)</vt:lpstr>
      <vt:lpstr>Tips </vt:lpstr>
      <vt:lpstr>Resources</vt:lpstr>
      <vt:lpstr>Post-Induction Questionnaire</vt:lpstr>
      <vt:lpstr>Experience Sharing &amp; Research Ideas</vt:lpstr>
      <vt:lpstr>The End</vt:lpstr>
    </vt:vector>
  </TitlesOfParts>
  <Company>CPCE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clickers in accounting/finance</dc:title>
  <dc:creator>Ka Wai Jacky Wong [SPEED]</dc:creator>
  <cp:lastModifiedBy>WKL</cp:lastModifiedBy>
  <cp:revision>106</cp:revision>
  <cp:lastPrinted>2018-02-23T01:26:17Z</cp:lastPrinted>
  <dcterms:created xsi:type="dcterms:W3CDTF">2017-10-16T03:01:55Z</dcterms:created>
  <dcterms:modified xsi:type="dcterms:W3CDTF">2018-03-07T04:57:55Z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0x010100F26E030E17C47E4A832DBD22CD1A81B3</vt:lpwstr>
  </property>
</Properties>
</file>