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2" r:id="rId3"/>
    <p:sldId id="291" r:id="rId4"/>
    <p:sldId id="279" r:id="rId5"/>
    <p:sldId id="290" r:id="rId6"/>
    <p:sldId id="289" r:id="rId7"/>
    <p:sldId id="278" r:id="rId8"/>
    <p:sldId id="276" r:id="rId9"/>
    <p:sldId id="288" r:id="rId10"/>
    <p:sldId id="294" r:id="rId11"/>
    <p:sldId id="285" r:id="rId12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136" autoAdjust="0"/>
    <p:restoredTop sz="95740" autoAdjust="0"/>
  </p:normalViewPr>
  <p:slideViewPr>
    <p:cSldViewPr>
      <p:cViewPr varScale="1">
        <p:scale>
          <a:sx n="116" d="100"/>
          <a:sy n="116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9E399-168A-4AA0-8C90-F85D20033957}" type="datetimeFigureOut">
              <a:rPr lang="en-GB" smtClean="0"/>
              <a:t>03/01/2018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D20FF-7C14-4FFC-A26E-077FD3D1E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383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9785C-3C74-4655-BC28-1E5EDAD145F0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215DD-8BF9-44F2-B246-90C123357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70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63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1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56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82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49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5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3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65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14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50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15DD-8BF9-44F2-B246-90C1233571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2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52CB-E48F-4ADE-8ABE-27E9D42C6155}" type="datetime1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17DAC-0162-4AE4-ACDF-C31D50E3CA87}" type="datetime1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82BE-C23B-4C27-AD70-848B9413796A}" type="datetime1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1575-8369-4C52-9F2B-5A32205DD076}" type="datetime1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8A7D-7CEF-4E25-873A-D981A198CBAE}" type="datetime1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3BF4-A9CF-44E3-87B7-720FD485A755}" type="datetime1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8A6C-C574-438C-A44B-33F4FE6E8D73}" type="datetime1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DB64-61DB-4AAC-B359-E4819986C99A}" type="datetime1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F5431-4D30-4102-A67A-B10184DF4D13}" type="datetime1">
              <a:rPr lang="en-US" smtClean="0"/>
              <a:t>1/3/2018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107D-5E1D-48AB-82F3-AE9E66707258}" type="datetime1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91A4-AB18-4188-AC10-DAFE519626CB}" type="datetime1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olleverywhere.com/free_text_polls/it5Cmbq8EZywe2c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polleverywhere.com/multiple_choice_polls/OwcPVQq8EfQajcq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polleverywhere.com/multiple_choice_polls/rhBW9XqxWWFUxuB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627E6C1-62F8-4A29-B0B5-4D7B269866D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77C5652-C79B-4591-A9D6-2DF198FF4AC3}" type="datetime1">
              <a:rPr lang="en-US" smtClean="0"/>
              <a:t>1/3/2018</a:t>
            </a:fld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924800" y="133978"/>
            <a:ext cx="838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  <a:hlinkClick r:id="rId13"/>
              </a:rPr>
              <a:t></a:t>
            </a:r>
            <a:r>
              <a:rPr lang="en-US" dirty="0" smtClean="0">
                <a:sym typeface="Wingdings"/>
                <a:hlinkClick r:id="rId14"/>
              </a:rPr>
              <a:t></a:t>
            </a:r>
            <a:r>
              <a:rPr lang="en-US" dirty="0" smtClean="0">
                <a:sym typeface="Wingdings"/>
                <a:hlinkClick r:id="rId15"/>
              </a:rPr>
              <a:t>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hyperlink" Target="https://todaysmeet.com/CPC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ypollev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8382000" cy="4571999"/>
          </a:xfrm>
        </p:spPr>
        <p:txBody>
          <a:bodyPr/>
          <a:lstStyle/>
          <a:p>
            <a:r>
              <a:rPr lang="en-US" sz="4400" dirty="0" smtClean="0"/>
              <a:t>Strategy for </a:t>
            </a:r>
            <a:r>
              <a:rPr lang="en-US" sz="4400" smtClean="0"/>
              <a:t>using  SRS to achieve acting learning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29200"/>
            <a:ext cx="6461760" cy="1066800"/>
          </a:xfrm>
        </p:spPr>
        <p:txBody>
          <a:bodyPr/>
          <a:lstStyle/>
          <a:p>
            <a:r>
              <a:rPr lang="en-US" smtClean="0"/>
              <a:t>V2017.12.01 (lite)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Pre-Induction Questionnaire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05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 typical class, or not?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3</a:t>
            </a:fld>
            <a:endParaRPr lang="en-US"/>
          </a:p>
        </p:txBody>
      </p:sp>
      <p:pic>
        <p:nvPicPr>
          <p:cNvPr id="1026" name="Picture 2" descr="C:\Users\spklwong\Pictures\2017 Mobile SRS\Class visit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11876"/>
            <a:ext cx="7395255" cy="554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pklwong\Pictures\2017 Mobile SRS\Class visit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24000"/>
            <a:ext cx="3141662" cy="2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33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days meet的圖片搜尋結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58"/>
          <a:stretch/>
        </p:blipFill>
        <p:spPr bwMode="auto">
          <a:xfrm>
            <a:off x="5449824" y="1371601"/>
            <a:ext cx="2855976" cy="150598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4800" cy="1066482"/>
          </a:xfrm>
        </p:spPr>
        <p:txBody>
          <a:bodyPr>
            <a:normAutofit/>
          </a:bodyPr>
          <a:lstStyle/>
          <a:p>
            <a:r>
              <a:rPr lang="en-US" cap="none" smtClean="0"/>
              <a:t>Examples of SRS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4800600" cy="5029200"/>
          </a:xfrm>
        </p:spPr>
        <p:txBody>
          <a:bodyPr>
            <a:normAutofit/>
          </a:bodyPr>
          <a:lstStyle/>
          <a:p>
            <a:pPr marL="271463" indent="-271463">
              <a:buFont typeface="Wingdings" panose="05000000000000000000" pitchFamily="2" charset="2"/>
              <a:buChar char="q"/>
            </a:pPr>
            <a:r>
              <a:rPr lang="en-US" sz="1800" dirty="0" smtClean="0"/>
              <a:t>TodaysMeet.com</a:t>
            </a:r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r>
              <a:rPr lang="en-US" sz="1800" b="0" smtClean="0"/>
              <a:t>Web.WhatsApp.com minus Phone #</a:t>
            </a:r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r>
              <a:rPr lang="en-US" sz="1800" smtClean="0"/>
              <a:t>Open-ended questions only</a:t>
            </a:r>
            <a:endParaRPr lang="en-US" sz="1800" b="0" smtClean="0"/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r>
              <a:rPr lang="en-US" sz="1800" b="0" smtClean="0"/>
              <a:t>Website-based</a:t>
            </a:r>
            <a:endParaRPr lang="en-US" sz="1800" b="0" dirty="0" smtClean="0"/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r>
              <a:rPr lang="en-US" sz="1800" b="0" smtClean="0"/>
              <a:t>No app installation</a:t>
            </a:r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r>
              <a:rPr lang="en-US" sz="1800"/>
              <a:t>Example: </a:t>
            </a:r>
            <a:r>
              <a:rPr lang="en-US" sz="1800">
                <a:hlinkClick r:id="rId4"/>
              </a:rPr>
              <a:t>https://</a:t>
            </a:r>
            <a:r>
              <a:rPr lang="en-US" sz="1800" smtClean="0">
                <a:hlinkClick r:id="rId4"/>
              </a:rPr>
              <a:t>todaysmeet.com/CPCE</a:t>
            </a:r>
            <a:r>
              <a:rPr lang="en-US" sz="1800" smtClean="0"/>
              <a:t> *</a:t>
            </a:r>
            <a:endParaRPr lang="en-US" sz="1800" dirty="0" smtClean="0"/>
          </a:p>
          <a:p>
            <a:pPr marL="11430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/>
          </a:p>
          <a:p>
            <a:pPr marL="271463" indent="-271463">
              <a:buFont typeface="Wingdings" panose="05000000000000000000" pitchFamily="2" charset="2"/>
              <a:buChar char="q"/>
            </a:pPr>
            <a:r>
              <a:rPr lang="en-US" sz="1800" dirty="0" err="1"/>
              <a:t>Kahoot</a:t>
            </a:r>
            <a:r>
              <a:rPr lang="en-US" sz="1800" dirty="0"/>
              <a:t> </a:t>
            </a:r>
          </a:p>
          <a:p>
            <a:pPr marL="625475" indent="-263525">
              <a:spcBef>
                <a:spcPts val="0"/>
              </a:spcBef>
            </a:pPr>
            <a:r>
              <a:rPr lang="en-US" sz="1800" smtClean="0"/>
              <a:t>Game-like (background music)</a:t>
            </a:r>
          </a:p>
          <a:p>
            <a:pPr marL="625475" indent="-263525">
              <a:spcBef>
                <a:spcPts val="0"/>
              </a:spcBef>
            </a:pPr>
            <a:r>
              <a:rPr lang="en-US" sz="1800" smtClean="0"/>
              <a:t>MC </a:t>
            </a:r>
            <a:r>
              <a:rPr lang="en-US" sz="1800"/>
              <a:t>questions </a:t>
            </a:r>
            <a:r>
              <a:rPr lang="en-US" sz="1800" smtClean="0"/>
              <a:t>only</a:t>
            </a:r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r>
              <a:rPr lang="en-US" sz="1800" smtClean="0"/>
              <a:t>Website-based</a:t>
            </a:r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r>
              <a:rPr lang="en-US" sz="1800"/>
              <a:t>Example: </a:t>
            </a:r>
            <a:r>
              <a:rPr lang="en-US" sz="1800" smtClean="0"/>
              <a:t>[ to be inserted here ]</a:t>
            </a:r>
          </a:p>
          <a:p>
            <a:pPr marL="625475" indent="-263525">
              <a:spcBef>
                <a:spcPts val="0"/>
              </a:spcBef>
              <a:spcAft>
                <a:spcPts val="0"/>
              </a:spcAft>
            </a:pPr>
            <a:endParaRPr lang="en-US" sz="1800" dirty="0" smtClean="0"/>
          </a:p>
          <a:p>
            <a:pPr marL="271463" indent="-271463">
              <a:buFont typeface="Wingdings" panose="05000000000000000000" pitchFamily="2" charset="2"/>
              <a:buChar char="q"/>
            </a:pPr>
            <a:r>
              <a:rPr lang="en-US" sz="1800" smtClean="0"/>
              <a:t>Poll </a:t>
            </a:r>
            <a:r>
              <a:rPr lang="en-US" sz="1800" dirty="0"/>
              <a:t>Everywhere</a:t>
            </a:r>
          </a:p>
          <a:p>
            <a:pPr marL="625475" indent="-263525">
              <a:spcBef>
                <a:spcPts val="0"/>
              </a:spcBef>
            </a:pPr>
            <a:r>
              <a:rPr lang="en-US" sz="1800" smtClean="0"/>
              <a:t>Versatile  (MC, Open-ended, Rank + ...)</a:t>
            </a:r>
            <a:endParaRPr lang="en-US" sz="1800" dirty="0"/>
          </a:p>
          <a:p>
            <a:pPr marL="625475" indent="-263525">
              <a:spcBef>
                <a:spcPts val="0"/>
              </a:spcBef>
            </a:pPr>
            <a:r>
              <a:rPr lang="en-US" sz="1800" smtClean="0"/>
              <a:t>Website-based</a:t>
            </a:r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4</a:t>
            </a:fld>
            <a:endParaRPr lang="en-US"/>
          </a:p>
        </p:txBody>
      </p:sp>
      <p:pic>
        <p:nvPicPr>
          <p:cNvPr id="2052" name="Picture 4" descr="kahoot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29" y="3048000"/>
            <a:ext cx="2873971" cy="165831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oll everywhere的圖片搜尋結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953001"/>
            <a:ext cx="2895600" cy="185195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6248400"/>
            <a:ext cx="419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smtClean="0"/>
              <a:t>* Available until 31 Dec 2017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9113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Quick Comparisons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75" y="1676400"/>
            <a:ext cx="91705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558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063845" y="5115205"/>
            <a:ext cx="3539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TUTORIAL (Video/Case Study)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63846" y="849868"/>
            <a:ext cx="271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SUBJECT</a:t>
            </a:r>
            <a:endParaRPr lang="en-US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3382398" y="2989594"/>
            <a:ext cx="134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LECTURE</a:t>
            </a:r>
            <a:endParaRPr lang="en-US" b="1" dirty="0"/>
          </a:p>
        </p:txBody>
      </p:sp>
      <p:cxnSp>
        <p:nvCxnSpPr>
          <p:cNvPr id="59" name="Straight Connector 58"/>
          <p:cNvCxnSpPr/>
          <p:nvPr/>
        </p:nvCxnSpPr>
        <p:spPr>
          <a:xfrm flipH="1">
            <a:off x="967037" y="2819400"/>
            <a:ext cx="2741119" cy="609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169532" y="2819400"/>
            <a:ext cx="2814749" cy="54924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1088176" y="4497288"/>
            <a:ext cx="83593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591454" y="3020372"/>
            <a:ext cx="788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(2hrs)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959204" y="4494312"/>
            <a:ext cx="1109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3mins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048065" y="4513668"/>
            <a:ext cx="1093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5</a:t>
            </a:r>
            <a:r>
              <a:rPr lang="en-US" sz="1400" dirty="0" smtClean="0"/>
              <a:t>mins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7010400" y="4509267"/>
            <a:ext cx="93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5</a:t>
            </a:r>
            <a:r>
              <a:rPr lang="en-US" sz="1400" dirty="0" smtClean="0"/>
              <a:t>mins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189896" y="4513667"/>
            <a:ext cx="835939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929119" y="4494311"/>
            <a:ext cx="114300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046533" y="4515219"/>
            <a:ext cx="93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10 mins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3889514" y="4513667"/>
            <a:ext cx="1215887" cy="155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304800" y="152719"/>
            <a:ext cx="8382000" cy="784250"/>
          </a:xfrm>
        </p:spPr>
        <p:txBody>
          <a:bodyPr/>
          <a:lstStyle/>
          <a:p>
            <a:r>
              <a:rPr lang="en-US" sz="2800" cap="none" dirty="0" smtClean="0">
                <a:solidFill>
                  <a:srgbClr val="C00000"/>
                </a:solidFill>
              </a:rPr>
              <a:t>The Motivate/Gateway/Consolidate Strategy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6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899741" y="1371600"/>
            <a:ext cx="70845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885165" y="1373736"/>
            <a:ext cx="1175759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Purpose </a:t>
            </a:r>
            <a:br>
              <a:rPr lang="en-US" sz="1200" b="1" dirty="0" smtClean="0"/>
            </a:br>
            <a:r>
              <a:rPr lang="en-US" sz="1200" b="1" dirty="0" smtClean="0"/>
              <a:t>&amp; Role</a:t>
            </a:r>
            <a:endParaRPr lang="en-US" sz="1200" b="1" dirty="0"/>
          </a:p>
        </p:txBody>
      </p:sp>
      <p:sp>
        <p:nvSpPr>
          <p:cNvPr id="55" name="Rounded Rectangle 54"/>
          <p:cNvSpPr/>
          <p:nvPr/>
        </p:nvSpPr>
        <p:spPr>
          <a:xfrm>
            <a:off x="7010401" y="1371600"/>
            <a:ext cx="980439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Revision</a:t>
            </a:r>
            <a:endParaRPr lang="en-US" sz="1200" b="1" dirty="0"/>
          </a:p>
        </p:txBody>
      </p:sp>
      <p:sp>
        <p:nvSpPr>
          <p:cNvPr id="5" name="Rectangle 4"/>
          <p:cNvSpPr/>
          <p:nvPr/>
        </p:nvSpPr>
        <p:spPr>
          <a:xfrm>
            <a:off x="888347" y="2304515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1447800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1984031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504282" y="2308543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3033511" y="2308542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3599816" y="2304516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4148464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>
          <a:xfrm>
            <a:off x="4696526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5244587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5792648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6340708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6888770" y="2308544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72" name="Rectangle 71"/>
          <p:cNvSpPr/>
          <p:nvPr/>
        </p:nvSpPr>
        <p:spPr>
          <a:xfrm>
            <a:off x="7436220" y="2308548"/>
            <a:ext cx="548061" cy="37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77" name="Rounded Rectangle 76"/>
          <p:cNvSpPr/>
          <p:nvPr/>
        </p:nvSpPr>
        <p:spPr>
          <a:xfrm>
            <a:off x="885165" y="3429000"/>
            <a:ext cx="710567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99741" y="3429000"/>
            <a:ext cx="1093887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+mj-lt"/>
              </a:rPr>
              <a:t>Recap </a:t>
            </a:r>
            <a:br>
              <a:rPr lang="en-US" sz="1200" b="1" dirty="0" smtClean="0">
                <a:latin typeface="+mj-lt"/>
              </a:rPr>
            </a:br>
            <a:r>
              <a:rPr lang="en-US" sz="1200" b="1" dirty="0" smtClean="0">
                <a:latin typeface="+mj-lt"/>
              </a:rPr>
              <a:t>1-2 poll(s)</a:t>
            </a:r>
            <a:endParaRPr lang="en-US" sz="1200" b="1" dirty="0">
              <a:latin typeface="+mj-lt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1993628" y="3429000"/>
            <a:ext cx="1093887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Motivate</a:t>
            </a:r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en-US" sz="1200" b="1" dirty="0" smtClean="0">
                <a:solidFill>
                  <a:srgbClr val="FF0000"/>
                </a:solidFill>
                <a:latin typeface="+mj-lt"/>
              </a:rPr>
            </a:br>
            <a:r>
              <a:rPr lang="en-US" sz="1200" b="1" dirty="0" smtClean="0">
                <a:latin typeface="+mj-lt"/>
              </a:rPr>
              <a:t> 1 poll</a:t>
            </a:r>
            <a:endParaRPr lang="en-US" sz="1200" b="1" dirty="0">
              <a:latin typeface="+mj-lt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3889514" y="3429000"/>
            <a:ext cx="1215887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Gateway</a:t>
            </a:r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> </a:t>
            </a:r>
            <a:br>
              <a:rPr lang="en-US" sz="1200" b="1" dirty="0" smtClean="0">
                <a:solidFill>
                  <a:srgbClr val="FF0000"/>
                </a:solidFill>
                <a:latin typeface="+mj-lt"/>
              </a:rPr>
            </a:br>
            <a:r>
              <a:rPr lang="en-US" sz="1200" b="1" dirty="0" smtClean="0">
                <a:latin typeface="+mj-lt"/>
              </a:rPr>
              <a:t>1 poll</a:t>
            </a:r>
          </a:p>
          <a:p>
            <a:pPr algn="ctr"/>
            <a:r>
              <a:rPr lang="en-US" sz="1200" b="1" dirty="0" smtClean="0">
                <a:latin typeface="+mj-lt"/>
              </a:rPr>
              <a:t>Discussion</a:t>
            </a:r>
            <a:br>
              <a:rPr lang="en-US" sz="1200" b="1" dirty="0" smtClean="0">
                <a:latin typeface="+mj-lt"/>
              </a:rPr>
            </a:br>
            <a:r>
              <a:rPr lang="en-US" sz="1200" b="1" dirty="0" err="1" smtClean="0">
                <a:latin typeface="+mj-lt"/>
              </a:rPr>
              <a:t>Repoll</a:t>
            </a:r>
            <a:endParaRPr lang="en-US" sz="1200" b="1" dirty="0">
              <a:latin typeface="+mj-lt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6823318" y="3429000"/>
            <a:ext cx="1167522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Consolidate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1-2</a:t>
            </a:r>
            <a:r>
              <a:rPr lang="en-US" sz="1200" b="1" dirty="0" smtClean="0">
                <a:latin typeface="+mj-lt"/>
              </a:rPr>
              <a:t> poll(s)</a:t>
            </a:r>
            <a:endParaRPr lang="en-US" sz="1200" b="1" dirty="0">
              <a:latin typeface="+mj-lt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885165" y="5529129"/>
            <a:ext cx="710567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3921906" y="5529129"/>
            <a:ext cx="1183495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Fact Check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7162799" y="5529129"/>
            <a:ext cx="909320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Reflect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57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deo的圖片搜尋結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95" y="498956"/>
            <a:ext cx="800778" cy="72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73925" y="534113"/>
            <a:ext cx="6740479" cy="68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Tutorial (Video/Case Study)</a:t>
            </a:r>
            <a:endParaRPr lang="en-GB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80010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After first three minutes: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	What is the name of the company?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	Name the cost concepts involved here?</a:t>
            </a:r>
          </a:p>
          <a:p>
            <a:r>
              <a:rPr lang="en-US" dirty="0" smtClean="0"/>
              <a:t>Near the middle: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	Name the three solutions suggested by the consultant</a:t>
            </a:r>
          </a:p>
          <a:p>
            <a:r>
              <a:rPr lang="en-US" dirty="0" smtClean="0"/>
              <a:t>Before revealing the ending: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	What solution do you suggest to the company?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	Reveal results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srgbClr val="0070C0"/>
                </a:solidFill>
              </a:rPr>
              <a:t> Discuss </a:t>
            </a:r>
            <a:r>
              <a:rPr lang="en-US" b="0" dirty="0" smtClean="0">
                <a:solidFill>
                  <a:srgbClr val="0070C0"/>
                </a:solidFill>
              </a:rPr>
              <a:t>(see "Double Click" in next slide)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         </a:t>
            </a:r>
            <a:r>
              <a:rPr lang="en-US" dirty="0" smtClean="0">
                <a:solidFill>
                  <a:srgbClr val="0070C0"/>
                </a:solidFill>
              </a:rPr>
              <a:t>Poll Again</a:t>
            </a:r>
          </a:p>
          <a:p>
            <a:r>
              <a:rPr lang="en-US" dirty="0" smtClean="0"/>
              <a:t>Reveal the ending</a:t>
            </a:r>
          </a:p>
          <a:p>
            <a:r>
              <a:rPr lang="en-US" dirty="0" smtClean="0"/>
              <a:t>Teacher’s wrap-up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4" descr="相關圖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440" y="5464300"/>
            <a:ext cx="311827" cy="32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080000" y="2160000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080000" y="2590800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080000" y="3384000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080000" y="4176000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age result for pau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pause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6" descr="Image result for pause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8" descr="Image result for pause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68" y="18506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305485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4407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4" t="71081" r="4907"/>
          <a:stretch/>
        </p:blipFill>
        <p:spPr>
          <a:xfrm>
            <a:off x="154863" y="155355"/>
            <a:ext cx="1582145" cy="378045"/>
          </a:xfrm>
          <a:prstGeom prst="rect">
            <a:avLst/>
          </a:prstGeom>
        </p:spPr>
      </p:pic>
      <p:pic>
        <p:nvPicPr>
          <p:cNvPr id="23" name="Picture 4" descr="mobile phone student engagement的圖片搜尋結果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63" y="4572000"/>
            <a:ext cx="482658" cy="37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phone poll的圖片搜尋結果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4" t="12053" r="23134" b="24308"/>
          <a:stretch/>
        </p:blipFill>
        <p:spPr bwMode="auto">
          <a:xfrm>
            <a:off x="1080000" y="5029200"/>
            <a:ext cx="197624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mobile phone student engagement的圖片搜尋結果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562600"/>
            <a:ext cx="1295400" cy="101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44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91400" cy="1371600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The “Double Click” Approach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smtClean="0"/>
              <a:t>Students </a:t>
            </a:r>
            <a:r>
              <a:rPr lang="en-US" b="0" dirty="0" smtClean="0"/>
              <a:t>try </a:t>
            </a:r>
            <a:r>
              <a:rPr lang="en-US" b="0" dirty="0"/>
              <a:t>the problem </a:t>
            </a:r>
            <a:r>
              <a:rPr lang="en-US" b="0" u="sng" dirty="0"/>
              <a:t>on their </a:t>
            </a:r>
            <a:r>
              <a:rPr lang="en-US" b="0" u="sng" dirty="0" smtClean="0"/>
              <a:t>own</a:t>
            </a:r>
            <a:r>
              <a:rPr lang="en-US" b="0" dirty="0" smtClean="0"/>
              <a:t> first</a:t>
            </a:r>
            <a:r>
              <a:rPr lang="en-US" b="0" smtClean="0"/>
              <a:t>, then register their </a:t>
            </a:r>
            <a:r>
              <a:rPr lang="en-US" b="0" dirty="0"/>
              <a:t>answers with </a:t>
            </a:r>
            <a:r>
              <a:rPr lang="en-US" b="0"/>
              <a:t>their </a:t>
            </a:r>
            <a:r>
              <a:rPr lang="en-US" smtClean="0"/>
              <a:t>mobile phones (first click).</a:t>
            </a:r>
            <a:r>
              <a:rPr lang="en-US" b="0" smtClean="0"/>
              <a:t> </a:t>
            </a:r>
            <a:endParaRPr lang="en-US" b="0" dirty="0"/>
          </a:p>
          <a:p>
            <a:pPr indent="-342900"/>
            <a:r>
              <a:rPr lang="en-US"/>
              <a:t>Do not reveal the distribution of their </a:t>
            </a:r>
            <a:r>
              <a:rPr lang="en-US" smtClean="0"/>
              <a:t>first individual clicks.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smtClean="0"/>
              <a:t>Ask </a:t>
            </a:r>
            <a:r>
              <a:rPr lang="en-US" b="0" dirty="0"/>
              <a:t>students </a:t>
            </a:r>
            <a:r>
              <a:rPr lang="en-US" b="0" dirty="0" smtClean="0"/>
              <a:t>to work </a:t>
            </a:r>
            <a:r>
              <a:rPr lang="en-US" b="0" dirty="0"/>
              <a:t>together and </a:t>
            </a:r>
            <a:r>
              <a:rPr lang="en-US" b="0"/>
              <a:t>then </a:t>
            </a:r>
            <a:r>
              <a:rPr lang="en-US" b="0" smtClean="0"/>
              <a:t>poll again</a:t>
            </a:r>
            <a:r>
              <a:rPr lang="en-US" b="0"/>
              <a:t>. </a:t>
            </a:r>
            <a:endParaRPr lang="en-US" b="0" smtClean="0"/>
          </a:p>
          <a:p>
            <a:pPr indent="-342900"/>
            <a:r>
              <a:rPr lang="en-US"/>
              <a:t>Do not reveal the distribution of </a:t>
            </a:r>
            <a:r>
              <a:rPr lang="en-US" smtClean="0"/>
              <a:t>the second clicks.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37882"/>
          </a:xfrm>
        </p:spPr>
        <p:txBody>
          <a:bodyPr>
            <a:normAutofit/>
          </a:bodyPr>
          <a:lstStyle/>
          <a:p>
            <a:r>
              <a:rPr lang="en-US" cap="none" smtClean="0"/>
              <a:t>Tips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924800" cy="5410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mtClean="0"/>
              <a:t>Use </a:t>
            </a:r>
            <a:r>
              <a:rPr lang="en-US" dirty="0" smtClean="0"/>
              <a:t>polls to get students to discuss and think.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Before you lock the poll, ask if anybody needs more time.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Invite students to justify their answers.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/>
              <a:t>Don't jump ahead to explain the answers.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Students learn more from peer.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Predict possible answers.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/>
              <a:t>Be prepared to explain why the answer(s) is/are right/wrong.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6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Resources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620000" cy="48006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mtClean="0">
                <a:hlinkClick r:id="rId3"/>
              </a:rPr>
              <a:t>MyPollEv.com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mtClean="0"/>
              <a:t>Experience sharing with Adam Wong, Eric Woo and Simon Wong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mtClean="0"/>
              <a:t>During Semester Two of 2017/2018, you can get the following support via project research assistant Jack Wong (x 0081).</a:t>
            </a:r>
          </a:p>
          <a:p>
            <a:pPr lvl="1" indent="-342900"/>
            <a:r>
              <a:rPr lang="en-GB" smtClean="0"/>
              <a:t>Pre-class Support </a:t>
            </a:r>
            <a:endParaRPr lang="en-GB" dirty="0" smtClean="0"/>
          </a:p>
          <a:p>
            <a:pPr marL="1165860" lvl="2" indent="-342900"/>
            <a:r>
              <a:rPr lang="en-GB" dirty="0" smtClean="0"/>
              <a:t>Help to use the SRS </a:t>
            </a:r>
          </a:p>
          <a:p>
            <a:pPr marL="1165860" lvl="2" indent="-342900"/>
            <a:r>
              <a:rPr lang="en-GB" dirty="0" smtClean="0"/>
              <a:t>Create questions for you</a:t>
            </a:r>
          </a:p>
          <a:p>
            <a:pPr lvl="1" indent="-342900"/>
            <a:r>
              <a:rPr lang="en-GB" dirty="0" smtClean="0"/>
              <a:t>In-class Support</a:t>
            </a:r>
          </a:p>
          <a:p>
            <a:pPr marL="1165860" lvl="2" indent="-342900"/>
            <a:r>
              <a:rPr lang="en-GB" dirty="0"/>
              <a:t>Help to </a:t>
            </a:r>
            <a:r>
              <a:rPr lang="en-GB" dirty="0" smtClean="0"/>
              <a:t>administer the polls</a:t>
            </a:r>
            <a:endParaRPr lang="en-GB" dirty="0"/>
          </a:p>
          <a:p>
            <a:pPr marL="1165860" lvl="2" indent="-342900"/>
            <a:r>
              <a:rPr lang="en-GB" dirty="0" smtClean="0"/>
              <a:t>Help students with SRS (less than 5</a:t>
            </a:r>
            <a:r>
              <a:rPr lang="en-GB" smtClean="0"/>
              <a:t>% of them need </a:t>
            </a:r>
            <a:r>
              <a:rPr lang="en-GB" dirty="0" smtClean="0"/>
              <a:t>help)</a:t>
            </a:r>
          </a:p>
          <a:p>
            <a:pPr lvl="1" indent="-342900"/>
            <a:r>
              <a:rPr lang="en-GB" dirty="0" smtClean="0"/>
              <a:t>Post-class </a:t>
            </a:r>
            <a:r>
              <a:rPr lang="en-GB" dirty="0"/>
              <a:t>Support</a:t>
            </a:r>
          </a:p>
          <a:p>
            <a:pPr marL="1165860" lvl="2" indent="-342900"/>
            <a:r>
              <a:rPr lang="en-GB" dirty="0" smtClean="0"/>
              <a:t>Archive results</a:t>
            </a:r>
            <a:endParaRPr lang="en-GB" dirty="0"/>
          </a:p>
          <a:p>
            <a:pPr marL="1165860" lvl="2" indent="-342900"/>
            <a:r>
              <a:rPr lang="en-GB" dirty="0" smtClean="0"/>
              <a:t>Generate reports</a:t>
            </a:r>
            <a:endParaRPr lang="en-GB" dirty="0"/>
          </a:p>
          <a:p>
            <a:pPr marL="800100" lvl="1" indent="-342900"/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pPr marL="800100" lvl="1" indent="-342900"/>
            <a:endParaRPr lang="en-GB" dirty="0" smtClean="0"/>
          </a:p>
          <a:p>
            <a:pPr marL="800100" lvl="1" indent="-342900"/>
            <a:endParaRPr lang="en-GB" dirty="0"/>
          </a:p>
          <a:p>
            <a:pPr marL="800100" lvl="1" indent="-342900"/>
            <a:endParaRPr lang="en-GB" dirty="0" smtClean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End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7E6C1-62F8-4A29-B0B5-4D7B269866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1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1576</TotalTime>
  <Words>347</Words>
  <Application>Microsoft Office PowerPoint</Application>
  <PresentationFormat>On-screen Show (4:3)</PresentationFormat>
  <Paragraphs>124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Wingdings</vt:lpstr>
      <vt:lpstr>Adjacency</vt:lpstr>
      <vt:lpstr>Strategy for using  SRS to achieve acting learning</vt:lpstr>
      <vt:lpstr>Pre-Induction Questionnaire</vt:lpstr>
      <vt:lpstr>A typical class, or not?</vt:lpstr>
      <vt:lpstr>Examples of SRS</vt:lpstr>
      <vt:lpstr>Quick Comparisons</vt:lpstr>
      <vt:lpstr>The Motivate/Gateway/Consolidate Strategy</vt:lpstr>
      <vt:lpstr>Tutorial (Video/Case Study)</vt:lpstr>
      <vt:lpstr>The “Double Click” Approach</vt:lpstr>
      <vt:lpstr>Tips </vt:lpstr>
      <vt:lpstr>Resources</vt:lpstr>
      <vt:lpstr>The End</vt:lpstr>
    </vt:vector>
  </TitlesOfParts>
  <Company>CPCE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clickers in accounting/finance</dc:title>
  <dc:creator>Ka Wai Jacky Wong [SPEED]</dc:creator>
  <cp:lastModifiedBy>Jacky Wong [SPEED]</cp:lastModifiedBy>
  <cp:revision>78</cp:revision>
  <cp:lastPrinted>2017-11-14T01:38:53Z</cp:lastPrinted>
  <dcterms:created xsi:type="dcterms:W3CDTF">2017-10-16T03:01:55Z</dcterms:created>
  <dcterms:modified xsi:type="dcterms:W3CDTF">2018-01-03T08:26:04Z</dcterms:modified>
</cp:coreProperties>
</file>